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2" r:id="rId5"/>
  </p:sldMasterIdLst>
  <p:notesMasterIdLst>
    <p:notesMasterId r:id="rId21"/>
  </p:notesMasterIdLst>
  <p:handoutMasterIdLst>
    <p:handoutMasterId r:id="rId22"/>
  </p:handoutMasterIdLst>
  <p:sldIdLst>
    <p:sldId id="256" r:id="rId6"/>
    <p:sldId id="283" r:id="rId7"/>
    <p:sldId id="270" r:id="rId8"/>
    <p:sldId id="338" r:id="rId9"/>
    <p:sldId id="339" r:id="rId10"/>
    <p:sldId id="334" r:id="rId11"/>
    <p:sldId id="341" r:id="rId12"/>
    <p:sldId id="335" r:id="rId13"/>
    <p:sldId id="336" r:id="rId14"/>
    <p:sldId id="337" r:id="rId15"/>
    <p:sldId id="330" r:id="rId16"/>
    <p:sldId id="327" r:id="rId17"/>
    <p:sldId id="320" r:id="rId18"/>
    <p:sldId id="340" r:id="rId19"/>
    <p:sldId id="3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436A89-5363-41BB-9641-EEDE19AF2990}">
          <p14:sldIdLst>
            <p14:sldId id="256"/>
            <p14:sldId id="283"/>
            <p14:sldId id="270"/>
            <p14:sldId id="338"/>
            <p14:sldId id="339"/>
            <p14:sldId id="334"/>
            <p14:sldId id="341"/>
            <p14:sldId id="335"/>
            <p14:sldId id="336"/>
            <p14:sldId id="337"/>
            <p14:sldId id="330"/>
            <p14:sldId id="327"/>
            <p14:sldId id="320"/>
            <p14:sldId id="340"/>
          </p14:sldIdLst>
        </p14:section>
        <p14:section name="Untitled Section" id="{BF725062-B4A6-4995-B4EA-F7508D4DF8C7}">
          <p14:sldIdLst>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281A8-F8A6-4AA4-9AAE-58BEA08D8BB7}" v="31" dt="2025-08-04T20:25:50.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BFFF9B-D2D5-E6F0-F141-E14C5A2E06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FBB27E-0755-F8DF-28BD-E30A6CCEDB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8B8D5E-6E5A-7C47-BD10-B461FC30F129}" type="datetimeFigureOut">
              <a:rPr lang="en-US" smtClean="0"/>
              <a:t>8/4/2025</a:t>
            </a:fld>
            <a:endParaRPr lang="en-US"/>
          </a:p>
        </p:txBody>
      </p:sp>
      <p:sp>
        <p:nvSpPr>
          <p:cNvPr id="4" name="Footer Placeholder 3">
            <a:extLst>
              <a:ext uri="{FF2B5EF4-FFF2-40B4-BE49-F238E27FC236}">
                <a16:creationId xmlns:a16="http://schemas.microsoft.com/office/drawing/2014/main" id="{5A6795E7-A4E5-0CF0-0006-E51150421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9B4B8D-175D-8909-99DE-F6A6B57AEE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FDF9C4-5E75-C14A-B1EA-D90F2A70998E}" type="slidenum">
              <a:rPr lang="en-US" smtClean="0"/>
              <a:t>‹#›</a:t>
            </a:fld>
            <a:endParaRPr lang="en-US"/>
          </a:p>
        </p:txBody>
      </p:sp>
    </p:spTree>
    <p:extLst>
      <p:ext uri="{BB962C8B-B14F-4D97-AF65-F5344CB8AC3E}">
        <p14:creationId xmlns:p14="http://schemas.microsoft.com/office/powerpoint/2010/main" val="1793074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6DC0C-C72C-5847-A5B6-0166007DCD86}"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4FFCB-12F1-4346-9E78-840E8CB949CD}" type="slidenum">
              <a:rPr lang="en-US" smtClean="0"/>
              <a:t>‹#›</a:t>
            </a:fld>
            <a:endParaRPr lang="en-US"/>
          </a:p>
        </p:txBody>
      </p:sp>
    </p:spTree>
    <p:extLst>
      <p:ext uri="{BB962C8B-B14F-4D97-AF65-F5344CB8AC3E}">
        <p14:creationId xmlns:p14="http://schemas.microsoft.com/office/powerpoint/2010/main" val="313312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04FFCB-12F1-4346-9E78-840E8CB949CD}" type="slidenum">
              <a:rPr lang="en-US" smtClean="0"/>
              <a:t>1</a:t>
            </a:fld>
            <a:endParaRPr lang="en-US"/>
          </a:p>
        </p:txBody>
      </p:sp>
    </p:spTree>
    <p:extLst>
      <p:ext uri="{BB962C8B-B14F-4D97-AF65-F5344CB8AC3E}">
        <p14:creationId xmlns:p14="http://schemas.microsoft.com/office/powerpoint/2010/main" val="336014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04FFCB-12F1-4346-9E78-840E8CB949CD}" type="slidenum">
              <a:rPr lang="en-US" smtClean="0"/>
              <a:t>3</a:t>
            </a:fld>
            <a:endParaRPr lang="en-US"/>
          </a:p>
        </p:txBody>
      </p:sp>
    </p:spTree>
    <p:extLst>
      <p:ext uri="{BB962C8B-B14F-4D97-AF65-F5344CB8AC3E}">
        <p14:creationId xmlns:p14="http://schemas.microsoft.com/office/powerpoint/2010/main" val="418218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CCA1E2-435D-BECF-4904-A0C7FD0EA786}"/>
              </a:ext>
            </a:extLst>
          </p:cNvPr>
          <p:cNvPicPr>
            <a:picLocks noChangeAspect="1"/>
          </p:cNvPicPr>
          <p:nvPr userDrawn="1"/>
        </p:nvPicPr>
        <p:blipFill rotWithShape="1">
          <a:blip r:embed="rId2"/>
          <a:srcRect l="32557" r="868"/>
          <a:stretch/>
        </p:blipFill>
        <p:spPr>
          <a:xfrm flipH="1">
            <a:off x="0" y="-159027"/>
            <a:ext cx="12192000" cy="10286247"/>
          </a:xfrm>
          <a:prstGeom prst="rect">
            <a:avLst/>
          </a:prstGeom>
        </p:spPr>
      </p:pic>
      <p:sp>
        <p:nvSpPr>
          <p:cNvPr id="8" name="Rectangle 7">
            <a:extLst>
              <a:ext uri="{FF2B5EF4-FFF2-40B4-BE49-F238E27FC236}">
                <a16:creationId xmlns:a16="http://schemas.microsoft.com/office/drawing/2014/main" id="{2842F066-EEAF-FC4C-0FF5-79F6CA2F3CD4}"/>
              </a:ext>
            </a:extLst>
          </p:cNvPr>
          <p:cNvSpPr/>
          <p:nvPr userDrawn="1"/>
        </p:nvSpPr>
        <p:spPr>
          <a:xfrm>
            <a:off x="-159026" y="991937"/>
            <a:ext cx="7394713" cy="3751237"/>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5F13136-A56B-E461-A2E1-7B9D54AF1842}"/>
              </a:ext>
            </a:extLst>
          </p:cNvPr>
          <p:cNvCxnSpPr>
            <a:cxnSpLocks/>
          </p:cNvCxnSpPr>
          <p:nvPr userDrawn="1"/>
        </p:nvCxnSpPr>
        <p:spPr>
          <a:xfrm flipV="1">
            <a:off x="3239871" y="369597"/>
            <a:ext cx="0" cy="181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C11D360-0E00-A2FB-E616-D2573BBCA56E}"/>
              </a:ext>
            </a:extLst>
          </p:cNvPr>
          <p:cNvPicPr>
            <a:picLocks noChangeAspect="1"/>
          </p:cNvPicPr>
          <p:nvPr userDrawn="1"/>
        </p:nvPicPr>
        <p:blipFill>
          <a:blip r:embed="rId3"/>
          <a:stretch>
            <a:fillRect/>
          </a:stretch>
        </p:blipFill>
        <p:spPr>
          <a:xfrm>
            <a:off x="417095" y="336414"/>
            <a:ext cx="2680435" cy="201306"/>
          </a:xfrm>
          <a:prstGeom prst="rect">
            <a:avLst/>
          </a:prstGeom>
        </p:spPr>
      </p:pic>
      <p:cxnSp>
        <p:nvCxnSpPr>
          <p:cNvPr id="12" name="Straight Connector 11">
            <a:extLst>
              <a:ext uri="{FF2B5EF4-FFF2-40B4-BE49-F238E27FC236}">
                <a16:creationId xmlns:a16="http://schemas.microsoft.com/office/drawing/2014/main" id="{6E9788BE-1081-B6A5-E8ED-4821A58AED23}"/>
              </a:ext>
            </a:extLst>
          </p:cNvPr>
          <p:cNvCxnSpPr>
            <a:cxnSpLocks/>
          </p:cNvCxnSpPr>
          <p:nvPr userDrawn="1"/>
        </p:nvCxnSpPr>
        <p:spPr>
          <a:xfrm>
            <a:off x="417095" y="3767733"/>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FDD3EE60-1059-AF84-0554-33E8A960485B}"/>
              </a:ext>
            </a:extLst>
          </p:cNvPr>
          <p:cNvSpPr>
            <a:spLocks noGrp="1"/>
          </p:cNvSpPr>
          <p:nvPr>
            <p:ph type="title" hasCustomPrompt="1"/>
          </p:nvPr>
        </p:nvSpPr>
        <p:spPr>
          <a:xfrm>
            <a:off x="312922" y="1502234"/>
            <a:ext cx="6234835" cy="2141234"/>
          </a:xfrm>
        </p:spPr>
        <p:txBody>
          <a:bodyPr>
            <a:noAutofit/>
          </a:bodyPr>
          <a:lstStyle>
            <a:lvl1pPr>
              <a:defRPr sz="4800">
                <a:solidFill>
                  <a:schemeClr val="bg1"/>
                </a:solidFill>
              </a:defRPr>
            </a:lvl1pPr>
          </a:lstStyle>
          <a:p>
            <a:r>
              <a:rPr lang="en-US"/>
              <a:t>CLICK TO EDIT MASTER TITLE STYLE</a:t>
            </a:r>
          </a:p>
        </p:txBody>
      </p:sp>
      <p:sp>
        <p:nvSpPr>
          <p:cNvPr id="23" name="Content Placeholder 21">
            <a:extLst>
              <a:ext uri="{FF2B5EF4-FFF2-40B4-BE49-F238E27FC236}">
                <a16:creationId xmlns:a16="http://schemas.microsoft.com/office/drawing/2014/main" id="{F4569252-ABF4-CD46-BE69-BC9C80BFF0E2}"/>
              </a:ext>
            </a:extLst>
          </p:cNvPr>
          <p:cNvSpPr>
            <a:spLocks noGrp="1"/>
          </p:cNvSpPr>
          <p:nvPr>
            <p:ph sz="quarter" idx="10"/>
          </p:nvPr>
        </p:nvSpPr>
        <p:spPr>
          <a:xfrm>
            <a:off x="417513" y="4021485"/>
            <a:ext cx="6130925" cy="400050"/>
          </a:xfr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1490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24522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9EA3BA-88EA-41F0-8708-8A8682865663}" type="datetimeFigureOut">
              <a:rPr lang="en-US">
                <a:solidFill>
                  <a:prstClr val="black">
                    <a:tint val="75000"/>
                  </a:prstClr>
                </a:solidFill>
              </a:rPr>
              <a:pPr/>
              <a:t>8/4/2025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938C02-A295-4AA3-8F12-2D6A144804C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19459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473D21-3DB0-4757-A0C3-9BF1531E10F7}" type="datetime1">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357772648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3FE976D3-5B7F-4300-ABED-C91F1B2AE209}" type="datetime2">
              <a:rPr lang="en-US" smtClean="0"/>
              <a:t>Monday, August 4, 2025</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pPr algn="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CFEC368-1D7A-4F81-ABF6-AE0E36BAF64C}" type="slidenum">
              <a:rPr lang="en-US" smtClean="0"/>
              <a:pPr/>
              <a:t>‹#›</a:t>
            </a:fld>
            <a:endParaRPr lang="en-US"/>
          </a:p>
        </p:txBody>
      </p:sp>
    </p:spTree>
    <p:extLst>
      <p:ext uri="{BB962C8B-B14F-4D97-AF65-F5344CB8AC3E}">
        <p14:creationId xmlns:p14="http://schemas.microsoft.com/office/powerpoint/2010/main" val="2879587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C1B7-5E94-800B-6D2B-45CD3637F02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FE60D-3012-B5D8-182B-852933CCB1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40373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CCA1E2-435D-BECF-4904-A0C7FD0EA786}"/>
              </a:ext>
            </a:extLst>
          </p:cNvPr>
          <p:cNvPicPr>
            <a:picLocks noChangeAspect="1"/>
          </p:cNvPicPr>
          <p:nvPr userDrawn="1"/>
        </p:nvPicPr>
        <p:blipFill rotWithShape="1">
          <a:blip r:embed="rId2"/>
          <a:srcRect l="32557" r="868"/>
          <a:stretch/>
        </p:blipFill>
        <p:spPr>
          <a:xfrm flipH="1">
            <a:off x="0" y="-159027"/>
            <a:ext cx="12192000" cy="10286247"/>
          </a:xfrm>
          <a:prstGeom prst="rect">
            <a:avLst/>
          </a:prstGeom>
        </p:spPr>
      </p:pic>
      <p:sp>
        <p:nvSpPr>
          <p:cNvPr id="8" name="Rectangle 7">
            <a:extLst>
              <a:ext uri="{FF2B5EF4-FFF2-40B4-BE49-F238E27FC236}">
                <a16:creationId xmlns:a16="http://schemas.microsoft.com/office/drawing/2014/main" id="{2842F066-EEAF-FC4C-0FF5-79F6CA2F3CD4}"/>
              </a:ext>
            </a:extLst>
          </p:cNvPr>
          <p:cNvSpPr/>
          <p:nvPr userDrawn="1"/>
        </p:nvSpPr>
        <p:spPr>
          <a:xfrm>
            <a:off x="-159026" y="991937"/>
            <a:ext cx="7394713" cy="3751237"/>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26892D-09B2-8868-080B-50A91DEE334B}"/>
              </a:ext>
            </a:extLst>
          </p:cNvPr>
          <p:cNvSpPr txBox="1"/>
          <p:nvPr userDrawn="1"/>
        </p:nvSpPr>
        <p:spPr>
          <a:xfrm>
            <a:off x="3294656" y="306143"/>
            <a:ext cx="3682759" cy="307777"/>
          </a:xfrm>
          <a:prstGeom prst="rect">
            <a:avLst/>
          </a:prstGeom>
          <a:noFill/>
        </p:spPr>
        <p:txBody>
          <a:bodyPr wrap="square" rtlCol="0">
            <a:spAutoFit/>
          </a:bodyPr>
          <a:lstStyle/>
          <a:p>
            <a:r>
              <a:rPr lang="en-US" sz="1400" b="1">
                <a:solidFill>
                  <a:schemeClr val="bg1"/>
                </a:solidFill>
                <a:latin typeface="Neue Haas Unica W1G" panose="020B0504030206020203" pitchFamily="34" charset="0"/>
              </a:rPr>
              <a:t>Click here to add unit identifier name</a:t>
            </a:r>
          </a:p>
        </p:txBody>
      </p:sp>
      <p:cxnSp>
        <p:nvCxnSpPr>
          <p:cNvPr id="10" name="Straight Connector 9">
            <a:extLst>
              <a:ext uri="{FF2B5EF4-FFF2-40B4-BE49-F238E27FC236}">
                <a16:creationId xmlns:a16="http://schemas.microsoft.com/office/drawing/2014/main" id="{55F13136-A56B-E461-A2E1-7B9D54AF1842}"/>
              </a:ext>
            </a:extLst>
          </p:cNvPr>
          <p:cNvCxnSpPr>
            <a:cxnSpLocks/>
          </p:cNvCxnSpPr>
          <p:nvPr userDrawn="1"/>
        </p:nvCxnSpPr>
        <p:spPr>
          <a:xfrm flipV="1">
            <a:off x="3239871" y="369597"/>
            <a:ext cx="0" cy="181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C11D360-0E00-A2FB-E616-D2573BBCA56E}"/>
              </a:ext>
            </a:extLst>
          </p:cNvPr>
          <p:cNvPicPr>
            <a:picLocks noChangeAspect="1"/>
          </p:cNvPicPr>
          <p:nvPr userDrawn="1"/>
        </p:nvPicPr>
        <p:blipFill>
          <a:blip r:embed="rId3"/>
          <a:stretch>
            <a:fillRect/>
          </a:stretch>
        </p:blipFill>
        <p:spPr>
          <a:xfrm>
            <a:off x="417095" y="336414"/>
            <a:ext cx="2680435" cy="201306"/>
          </a:xfrm>
          <a:prstGeom prst="rect">
            <a:avLst/>
          </a:prstGeom>
        </p:spPr>
      </p:pic>
      <p:cxnSp>
        <p:nvCxnSpPr>
          <p:cNvPr id="12" name="Straight Connector 11">
            <a:extLst>
              <a:ext uri="{FF2B5EF4-FFF2-40B4-BE49-F238E27FC236}">
                <a16:creationId xmlns:a16="http://schemas.microsoft.com/office/drawing/2014/main" id="{6E9788BE-1081-B6A5-E8ED-4821A58AED23}"/>
              </a:ext>
            </a:extLst>
          </p:cNvPr>
          <p:cNvCxnSpPr>
            <a:cxnSpLocks/>
          </p:cNvCxnSpPr>
          <p:nvPr userDrawn="1"/>
        </p:nvCxnSpPr>
        <p:spPr>
          <a:xfrm>
            <a:off x="417095" y="3767733"/>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46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Google Shape;142;p26">
            <a:extLst>
              <a:ext uri="{FF2B5EF4-FFF2-40B4-BE49-F238E27FC236}">
                <a16:creationId xmlns:a16="http://schemas.microsoft.com/office/drawing/2014/main" id="{8CA02609-A6C0-A2D5-F4CF-83148285CB1D}"/>
              </a:ext>
            </a:extLst>
          </p:cNvPr>
          <p:cNvSpPr/>
          <p:nvPr userDrawn="1"/>
        </p:nvSpPr>
        <p:spPr>
          <a:xfrm rot="-5400000" flipH="1">
            <a:off x="-1277133" y="1277200"/>
            <a:ext cx="6854400" cy="4300000"/>
          </a:xfrm>
          <a:prstGeom prst="rect">
            <a:avLst/>
          </a:prstGeom>
          <a:solidFill>
            <a:srgbClr val="BA0C2F"/>
          </a:solidFill>
          <a:ln>
            <a:noFill/>
          </a:ln>
        </p:spPr>
        <p:txBody>
          <a:bodyPr spcFirstLastPara="1" wrap="square" lIns="121900" tIns="121900" rIns="121900" bIns="121900" anchor="ctr" anchorCtr="0">
            <a:noAutofit/>
          </a:bodyPr>
          <a:lstStyle/>
          <a:p>
            <a:endParaRPr sz="2400">
              <a:solidFill>
                <a:srgbClr val="8E1537"/>
              </a:solidFill>
            </a:endParaRPr>
          </a:p>
        </p:txBody>
      </p:sp>
      <p:sp>
        <p:nvSpPr>
          <p:cNvPr id="9" name="Google Shape;148;p26">
            <a:extLst>
              <a:ext uri="{FF2B5EF4-FFF2-40B4-BE49-F238E27FC236}">
                <a16:creationId xmlns:a16="http://schemas.microsoft.com/office/drawing/2014/main" id="{489881B2-190D-7CD9-812D-43782272CA9D}"/>
              </a:ext>
            </a:extLst>
          </p:cNvPr>
          <p:cNvSpPr txBox="1">
            <a:spLocks noGrp="1"/>
          </p:cNvSpPr>
          <p:nvPr>
            <p:ph type="title" idx="2"/>
          </p:nvPr>
        </p:nvSpPr>
        <p:spPr>
          <a:xfrm>
            <a:off x="378544" y="2008831"/>
            <a:ext cx="3301916" cy="1665310"/>
          </a:xfrm>
          <a:prstGeom prst="rect">
            <a:avLst/>
          </a:prstGeom>
        </p:spPr>
        <p:txBody>
          <a:bodyPr spcFirstLastPara="1" vert="horz" wrap="square" lIns="121900" tIns="121900" rIns="121900" bIns="121900" rtlCol="0" anchor="ctr" anchorCtr="0">
            <a:noAutofit/>
          </a:bodyPr>
          <a:lstStyle/>
          <a:p>
            <a:r>
              <a:rPr lang="es" sz="4500" b="1">
                <a:solidFill>
                  <a:schemeClr val="lt1"/>
                </a:solidFill>
                <a:latin typeface="Neue Haas Grotesk Text Pro" panose="020F0502020204030204" pitchFamily="34" charset="0"/>
                <a:cs typeface="Neue Haas Grotesk Text Pro" panose="020F0502020204030204" pitchFamily="34" charset="0"/>
              </a:rPr>
              <a:t>Section</a:t>
            </a:r>
            <a:br>
              <a:rPr lang="es" sz="4500" b="1">
                <a:solidFill>
                  <a:schemeClr val="lt1"/>
                </a:solidFill>
                <a:latin typeface="Neue Haas Grotesk Text Pro" panose="020F0502020204030204" pitchFamily="34" charset="0"/>
                <a:cs typeface="Neue Haas Grotesk Text Pro" panose="020F0502020204030204" pitchFamily="34" charset="0"/>
              </a:rPr>
            </a:br>
            <a:r>
              <a:rPr lang="es" sz="4500" b="1">
                <a:solidFill>
                  <a:schemeClr val="lt1"/>
                </a:solidFill>
                <a:latin typeface="Neue Haas Grotesk Text Pro" panose="020F0502020204030204" pitchFamily="34" charset="0"/>
                <a:cs typeface="Neue Haas Grotesk Text Pro" panose="020F0502020204030204" pitchFamily="34" charset="0"/>
              </a:rPr>
              <a:t>Title</a:t>
            </a:r>
            <a:endParaRPr sz="4500" b="1">
              <a:solidFill>
                <a:schemeClr val="lt1"/>
              </a:solidFill>
              <a:latin typeface="Neue Haas Grotesk Text Pro" panose="020F0502020204030204" pitchFamily="34" charset="0"/>
              <a:cs typeface="Neue Haas Grotesk Text Pro" panose="020F0502020204030204" pitchFamily="34" charset="0"/>
            </a:endParaRPr>
          </a:p>
        </p:txBody>
      </p:sp>
      <p:pic>
        <p:nvPicPr>
          <p:cNvPr id="11" name="Picture 10">
            <a:extLst>
              <a:ext uri="{FF2B5EF4-FFF2-40B4-BE49-F238E27FC236}">
                <a16:creationId xmlns:a16="http://schemas.microsoft.com/office/drawing/2014/main" id="{14186512-25E1-9CB6-FA8C-AA5F481999AE}"/>
              </a:ext>
            </a:extLst>
          </p:cNvPr>
          <p:cNvPicPr>
            <a:picLocks noChangeAspect="1"/>
          </p:cNvPicPr>
          <p:nvPr userDrawn="1"/>
        </p:nvPicPr>
        <p:blipFill>
          <a:blip r:embed="rId2"/>
          <a:stretch>
            <a:fillRect/>
          </a:stretch>
        </p:blipFill>
        <p:spPr>
          <a:xfrm>
            <a:off x="417095" y="399914"/>
            <a:ext cx="2680435" cy="201306"/>
          </a:xfrm>
          <a:prstGeom prst="rect">
            <a:avLst/>
          </a:prstGeom>
        </p:spPr>
      </p:pic>
      <p:cxnSp>
        <p:nvCxnSpPr>
          <p:cNvPr id="13" name="Straight Connector 12">
            <a:extLst>
              <a:ext uri="{FF2B5EF4-FFF2-40B4-BE49-F238E27FC236}">
                <a16:creationId xmlns:a16="http://schemas.microsoft.com/office/drawing/2014/main" id="{85801ABE-67C7-42A7-7B68-3F38B9D1CF32}"/>
              </a:ext>
            </a:extLst>
          </p:cNvPr>
          <p:cNvCxnSpPr>
            <a:cxnSpLocks/>
          </p:cNvCxnSpPr>
          <p:nvPr userDrawn="1"/>
        </p:nvCxnSpPr>
        <p:spPr>
          <a:xfrm>
            <a:off x="498910" y="3738272"/>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84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6" descr="A picture containing person, indoor, computer, using&#10;&#10;Description automatically generated">
            <a:extLst>
              <a:ext uri="{FF2B5EF4-FFF2-40B4-BE49-F238E27FC236}">
                <a16:creationId xmlns:a16="http://schemas.microsoft.com/office/drawing/2014/main" id="{3BBB721A-09FC-0F56-7A10-5DC0EFA48D58}"/>
              </a:ext>
            </a:extLst>
          </p:cNvPr>
          <p:cNvPicPr>
            <a:picLocks noChangeAspect="1"/>
          </p:cNvPicPr>
          <p:nvPr userDrawn="1"/>
        </p:nvPicPr>
        <p:blipFill rotWithShape="1">
          <a:blip r:embed="rId2"/>
          <a:srcRect l="114" t="18144" r="18031" b="13038"/>
          <a:stretch/>
        </p:blipFill>
        <p:spPr>
          <a:xfrm>
            <a:off x="-98224" y="-50800"/>
            <a:ext cx="12304920" cy="6908800"/>
          </a:xfrm>
          <a:prstGeom prst="rect">
            <a:avLst/>
          </a:prstGeom>
        </p:spPr>
      </p:pic>
      <p:sp>
        <p:nvSpPr>
          <p:cNvPr id="12" name="Google Shape;142;p26">
            <a:extLst>
              <a:ext uri="{FF2B5EF4-FFF2-40B4-BE49-F238E27FC236}">
                <a16:creationId xmlns:a16="http://schemas.microsoft.com/office/drawing/2014/main" id="{DA131DB7-1AD9-C500-1C1C-2C6BC3E4BFC0}"/>
              </a:ext>
            </a:extLst>
          </p:cNvPr>
          <p:cNvSpPr/>
          <p:nvPr userDrawn="1"/>
        </p:nvSpPr>
        <p:spPr>
          <a:xfrm rot="-5400000" flipH="1">
            <a:off x="-285400" y="1926405"/>
            <a:ext cx="5062590" cy="3657600"/>
          </a:xfrm>
          <a:prstGeom prst="rect">
            <a:avLst/>
          </a:prstGeom>
          <a:solidFill>
            <a:srgbClr val="BA0C2F"/>
          </a:solidFill>
          <a:ln>
            <a:noFill/>
          </a:ln>
        </p:spPr>
        <p:txBody>
          <a:bodyPr spcFirstLastPara="1" wrap="square" lIns="121900" tIns="121900" rIns="121900" bIns="121900" anchor="ctr" anchorCtr="0">
            <a:noAutofit/>
          </a:bodyPr>
          <a:lstStyle/>
          <a:p>
            <a:endParaRPr sz="2400">
              <a:solidFill>
                <a:srgbClr val="8E1537"/>
              </a:solidFill>
            </a:endParaRPr>
          </a:p>
        </p:txBody>
      </p:sp>
      <p:pic>
        <p:nvPicPr>
          <p:cNvPr id="11" name="Picture 10">
            <a:extLst>
              <a:ext uri="{FF2B5EF4-FFF2-40B4-BE49-F238E27FC236}">
                <a16:creationId xmlns:a16="http://schemas.microsoft.com/office/drawing/2014/main" id="{FCE44C7D-D594-B19E-CAF7-339AB8095724}"/>
              </a:ext>
            </a:extLst>
          </p:cNvPr>
          <p:cNvPicPr>
            <a:picLocks noChangeAspect="1"/>
          </p:cNvPicPr>
          <p:nvPr userDrawn="1"/>
        </p:nvPicPr>
        <p:blipFill>
          <a:blip r:embed="rId3"/>
          <a:stretch>
            <a:fillRect/>
          </a:stretch>
        </p:blipFill>
        <p:spPr>
          <a:xfrm>
            <a:off x="417095" y="399914"/>
            <a:ext cx="2680435" cy="201306"/>
          </a:xfrm>
          <a:prstGeom prst="rect">
            <a:avLst/>
          </a:prstGeom>
        </p:spPr>
      </p:pic>
    </p:spTree>
    <p:extLst>
      <p:ext uri="{BB962C8B-B14F-4D97-AF65-F5344CB8AC3E}">
        <p14:creationId xmlns:p14="http://schemas.microsoft.com/office/powerpoint/2010/main" val="220674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6F2828-AECF-E1E3-95C5-122B4B7EB2A6}"/>
              </a:ext>
            </a:extLst>
          </p:cNvPr>
          <p:cNvSpPr/>
          <p:nvPr userDrawn="1"/>
        </p:nvSpPr>
        <p:spPr>
          <a:xfrm>
            <a:off x="7998106" y="-138023"/>
            <a:ext cx="4193894" cy="699602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FD53D9D-82AC-5DEF-F37C-EE9B5B060D30}"/>
              </a:ext>
            </a:extLst>
          </p:cNvPr>
          <p:cNvPicPr>
            <a:picLocks noChangeAspect="1"/>
          </p:cNvPicPr>
          <p:nvPr userDrawn="1"/>
        </p:nvPicPr>
        <p:blipFill>
          <a:blip r:embed="rId2"/>
          <a:stretch>
            <a:fillRect/>
          </a:stretch>
        </p:blipFill>
        <p:spPr>
          <a:xfrm>
            <a:off x="8520965" y="399914"/>
            <a:ext cx="2680435" cy="201306"/>
          </a:xfrm>
          <a:prstGeom prst="rect">
            <a:avLst/>
          </a:prstGeom>
        </p:spPr>
      </p:pic>
      <p:sp>
        <p:nvSpPr>
          <p:cNvPr id="15" name="Google Shape;147;p26">
            <a:extLst>
              <a:ext uri="{FF2B5EF4-FFF2-40B4-BE49-F238E27FC236}">
                <a16:creationId xmlns:a16="http://schemas.microsoft.com/office/drawing/2014/main" id="{447ABCDD-C925-17FE-EE03-77A56436825D}"/>
              </a:ext>
            </a:extLst>
          </p:cNvPr>
          <p:cNvSpPr txBox="1">
            <a:spLocks noGrp="1"/>
          </p:cNvSpPr>
          <p:nvPr>
            <p:ph type="subTitle" idx="1" hasCustomPrompt="1"/>
          </p:nvPr>
        </p:nvSpPr>
        <p:spPr>
          <a:xfrm>
            <a:off x="8424586" y="1390106"/>
            <a:ext cx="3340934" cy="4679008"/>
          </a:xfrm>
          <a:prstGeom prst="rect">
            <a:avLst/>
          </a:prstGeom>
        </p:spPr>
        <p:txBody>
          <a:bodyPr spcFirstLastPara="1" vert="horz" wrap="square" lIns="121900" tIns="121900" rIns="121900" bIns="121900" rtlCol="0" anchor="t" anchorCtr="0">
            <a:noAutofit/>
          </a:bodyPr>
          <a:lstStyle>
            <a:lvl1pPr>
              <a:buNone/>
              <a:defRPr sz="4400"/>
            </a:lvl1pPr>
          </a:lstStyle>
          <a:p>
            <a:pPr marL="0" indent="0" algn="l"/>
            <a:r>
              <a:rPr lang="es" sz="1600" b="1">
                <a:solidFill>
                  <a:schemeClr val="bg1"/>
                </a:solidFill>
                <a:latin typeface="Neue Haas Grotesk Text Pro" panose="020B0504020202020204" pitchFamily="34" charset="77"/>
              </a:rPr>
              <a:t>Headline Would</a:t>
            </a:r>
            <a:br>
              <a:rPr lang="es" sz="1600" b="1">
                <a:solidFill>
                  <a:schemeClr val="bg1"/>
                </a:solidFill>
                <a:latin typeface="Neue Haas Grotesk Text Pro" panose="020B0504020202020204" pitchFamily="34" charset="77"/>
              </a:rPr>
            </a:br>
            <a:r>
              <a:rPr lang="es" sz="1600" b="1">
                <a:solidFill>
                  <a:schemeClr val="bg1"/>
                </a:solidFill>
                <a:latin typeface="Neue Haas Grotesk Text Pro" panose="020B0504020202020204" pitchFamily="34" charset="77"/>
              </a:rPr>
              <a:t>Go Here</a:t>
            </a:r>
          </a:p>
          <a:p>
            <a:pPr marL="0" indent="0" algn="l"/>
            <a:br>
              <a:rPr lang="es" sz="1400">
                <a:solidFill>
                  <a:schemeClr val="bg1"/>
                </a:solidFill>
              </a:rPr>
            </a:br>
            <a:r>
              <a:rPr lang="en-US" sz="1400">
                <a:solidFill>
                  <a:schemeClr val="bg1"/>
                </a:solidFill>
              </a:rPr>
              <a:t>Lorem ipsum dolor sit </a:t>
            </a:r>
            <a:r>
              <a:rPr lang="en-US" sz="1400" err="1">
                <a:solidFill>
                  <a:schemeClr val="bg1"/>
                </a:solidFill>
              </a:rPr>
              <a:t>amet</a:t>
            </a:r>
            <a:r>
              <a:rPr lang="en-US" sz="1400">
                <a:solidFill>
                  <a:schemeClr val="bg1"/>
                </a:solidFill>
              </a:rPr>
              <a:t>, </a:t>
            </a:r>
            <a:r>
              <a:rPr lang="en-US" sz="1400" err="1">
                <a:solidFill>
                  <a:schemeClr val="bg1"/>
                </a:solidFill>
              </a:rPr>
              <a:t>consectetuer</a:t>
            </a:r>
            <a:r>
              <a:rPr lang="en-US" sz="1400">
                <a:solidFill>
                  <a:schemeClr val="bg1"/>
                </a:solidFill>
              </a:rPr>
              <a:t> </a:t>
            </a:r>
            <a:r>
              <a:rPr lang="en-US" sz="1400" err="1">
                <a:solidFill>
                  <a:schemeClr val="bg1"/>
                </a:solidFill>
              </a:rPr>
              <a:t>adipiscing</a:t>
            </a:r>
            <a:r>
              <a:rPr lang="en-US" sz="1400">
                <a:solidFill>
                  <a:schemeClr val="bg1"/>
                </a:solidFill>
              </a:rPr>
              <a:t> </a:t>
            </a:r>
            <a:r>
              <a:rPr lang="en-US" sz="1400" err="1">
                <a:solidFill>
                  <a:schemeClr val="bg1"/>
                </a:solidFill>
              </a:rPr>
              <a:t>elit</a:t>
            </a:r>
            <a:r>
              <a:rPr lang="en-US" sz="1400">
                <a:solidFill>
                  <a:schemeClr val="bg1"/>
                </a:solidFill>
              </a:rPr>
              <a:t>, sed diam </a:t>
            </a:r>
            <a:r>
              <a:rPr lang="en-US" sz="1400" err="1">
                <a:solidFill>
                  <a:schemeClr val="bg1"/>
                </a:solidFill>
              </a:rPr>
              <a:t>nonummy</a:t>
            </a:r>
            <a:r>
              <a:rPr lang="en-US" sz="1400">
                <a:solidFill>
                  <a:schemeClr val="bg1"/>
                </a:solidFill>
              </a:rPr>
              <a:t> </a:t>
            </a:r>
            <a:r>
              <a:rPr lang="en-US" sz="1400" err="1">
                <a:solidFill>
                  <a:schemeClr val="bg1"/>
                </a:solidFill>
              </a:rPr>
              <a:t>nibh</a:t>
            </a:r>
            <a:r>
              <a:rPr lang="en-US" sz="1400">
                <a:solidFill>
                  <a:schemeClr val="bg1"/>
                </a:solidFill>
              </a:rPr>
              <a:t> </a:t>
            </a:r>
            <a:r>
              <a:rPr lang="en-US" sz="1400" err="1">
                <a:solidFill>
                  <a:schemeClr val="bg1"/>
                </a:solidFill>
              </a:rPr>
              <a:t>euismod</a:t>
            </a:r>
            <a:r>
              <a:rPr lang="en-US" sz="1400">
                <a:solidFill>
                  <a:schemeClr val="bg1"/>
                </a:solidFill>
              </a:rPr>
              <a:t> </a:t>
            </a:r>
            <a:r>
              <a:rPr lang="en-US" sz="1400" err="1">
                <a:solidFill>
                  <a:schemeClr val="bg1"/>
                </a:solidFill>
              </a:rPr>
              <a:t>tincidunt</a:t>
            </a:r>
            <a:r>
              <a:rPr lang="en-US" sz="1400">
                <a:solidFill>
                  <a:schemeClr val="bg1"/>
                </a:solidFill>
              </a:rPr>
              <a:t> </a:t>
            </a:r>
            <a:r>
              <a:rPr lang="en-US" sz="1400" err="1">
                <a:solidFill>
                  <a:schemeClr val="bg1"/>
                </a:solidFill>
              </a:rPr>
              <a:t>ut</a:t>
            </a:r>
            <a:r>
              <a:rPr lang="en-US" sz="1400">
                <a:solidFill>
                  <a:schemeClr val="bg1"/>
                </a:solidFill>
              </a:rPr>
              <a:t> </a:t>
            </a:r>
            <a:r>
              <a:rPr lang="en-US" sz="1400" err="1">
                <a:solidFill>
                  <a:schemeClr val="bg1"/>
                </a:solidFill>
              </a:rPr>
              <a:t>laoreet</a:t>
            </a:r>
            <a:r>
              <a:rPr lang="en-US" sz="1400">
                <a:solidFill>
                  <a:schemeClr val="bg1"/>
                </a:solidFill>
              </a:rPr>
              <a:t> dolore magna </a:t>
            </a:r>
            <a:r>
              <a:rPr lang="en-US" sz="1400" err="1">
                <a:solidFill>
                  <a:schemeClr val="bg1"/>
                </a:solidFill>
              </a:rPr>
              <a:t>aliquam</a:t>
            </a:r>
            <a:r>
              <a:rPr lang="en-US" sz="1400">
                <a:solidFill>
                  <a:schemeClr val="bg1"/>
                </a:solidFill>
              </a:rPr>
              <a:t> </a:t>
            </a:r>
            <a:r>
              <a:rPr lang="en-US" sz="1400" err="1">
                <a:solidFill>
                  <a:schemeClr val="bg1"/>
                </a:solidFill>
              </a:rPr>
              <a:t>erat</a:t>
            </a:r>
            <a:r>
              <a:rPr lang="en-US" sz="1400">
                <a:solidFill>
                  <a:schemeClr val="bg1"/>
                </a:solidFill>
              </a:rPr>
              <a:t> </a:t>
            </a:r>
            <a:r>
              <a:rPr lang="en-US" sz="1400" err="1">
                <a:solidFill>
                  <a:schemeClr val="bg1"/>
                </a:solidFill>
              </a:rPr>
              <a:t>volutpat</a:t>
            </a:r>
            <a:r>
              <a:rPr lang="en-US" sz="1400">
                <a:solidFill>
                  <a:schemeClr val="bg1"/>
                </a:solidFill>
              </a:rPr>
              <a:t>. Ut </a:t>
            </a:r>
            <a:r>
              <a:rPr lang="en-US" sz="1400" err="1">
                <a:solidFill>
                  <a:schemeClr val="bg1"/>
                </a:solidFill>
              </a:rPr>
              <a:t>wisi</a:t>
            </a:r>
            <a:r>
              <a:rPr lang="en-US" sz="1400">
                <a:solidFill>
                  <a:schemeClr val="bg1"/>
                </a:solidFill>
              </a:rPr>
              <a:t> </a:t>
            </a:r>
            <a:r>
              <a:rPr lang="en-US" sz="1400" err="1">
                <a:solidFill>
                  <a:schemeClr val="bg1"/>
                </a:solidFill>
              </a:rPr>
              <a:t>enim</a:t>
            </a:r>
            <a:r>
              <a:rPr lang="en-US" sz="1400">
                <a:solidFill>
                  <a:schemeClr val="bg1"/>
                </a:solidFill>
              </a:rPr>
              <a:t> ad minim </a:t>
            </a:r>
            <a:r>
              <a:rPr lang="en-US" sz="1400" err="1">
                <a:solidFill>
                  <a:schemeClr val="bg1"/>
                </a:solidFill>
              </a:rPr>
              <a:t>veniam</a:t>
            </a:r>
            <a:r>
              <a:rPr lang="en-US" sz="1400">
                <a:solidFill>
                  <a:schemeClr val="bg1"/>
                </a:solidFill>
              </a:rPr>
              <a:t>, </a:t>
            </a:r>
            <a:r>
              <a:rPr lang="en-US" sz="1400" err="1">
                <a:solidFill>
                  <a:schemeClr val="bg1"/>
                </a:solidFill>
              </a:rPr>
              <a:t>quis</a:t>
            </a:r>
            <a:r>
              <a:rPr lang="en-US" sz="1400">
                <a:solidFill>
                  <a:schemeClr val="bg1"/>
                </a:solidFill>
              </a:rPr>
              <a:t> </a:t>
            </a:r>
            <a:r>
              <a:rPr lang="en-US" sz="1400" err="1">
                <a:solidFill>
                  <a:schemeClr val="bg1"/>
                </a:solidFill>
              </a:rPr>
              <a:t>nostrud</a:t>
            </a:r>
            <a:r>
              <a:rPr lang="en-US" sz="1400">
                <a:solidFill>
                  <a:schemeClr val="bg1"/>
                </a:solidFill>
              </a:rPr>
              <a:t> </a:t>
            </a:r>
            <a:r>
              <a:rPr lang="en-US" sz="1400" err="1">
                <a:solidFill>
                  <a:schemeClr val="bg1"/>
                </a:solidFill>
              </a:rPr>
              <a:t>exerci</a:t>
            </a:r>
            <a:r>
              <a:rPr lang="en-US" sz="1400">
                <a:solidFill>
                  <a:schemeClr val="bg1"/>
                </a:solidFill>
              </a:rPr>
              <a:t> </a:t>
            </a:r>
            <a:r>
              <a:rPr lang="en-US" sz="1400" err="1">
                <a:solidFill>
                  <a:schemeClr val="bg1"/>
                </a:solidFill>
              </a:rPr>
              <a:t>tation</a:t>
            </a:r>
            <a:r>
              <a:rPr lang="en-US" sz="1400">
                <a:solidFill>
                  <a:schemeClr val="bg1"/>
                </a:solidFill>
              </a:rPr>
              <a:t> </a:t>
            </a:r>
            <a:r>
              <a:rPr lang="en-US" sz="1400" err="1">
                <a:solidFill>
                  <a:schemeClr val="bg1"/>
                </a:solidFill>
              </a:rPr>
              <a:t>ullamcorper</a:t>
            </a:r>
            <a:r>
              <a:rPr lang="en-US" sz="1400">
                <a:solidFill>
                  <a:schemeClr val="bg1"/>
                </a:solidFill>
              </a:rPr>
              <a:t> </a:t>
            </a:r>
            <a:r>
              <a:rPr lang="en-US" sz="1400" err="1">
                <a:solidFill>
                  <a:schemeClr val="bg1"/>
                </a:solidFill>
              </a:rPr>
              <a:t>suscipit</a:t>
            </a:r>
            <a:r>
              <a:rPr lang="en-US" sz="1400">
                <a:solidFill>
                  <a:schemeClr val="bg1"/>
                </a:solidFill>
              </a:rPr>
              <a:t> </a:t>
            </a:r>
            <a:r>
              <a:rPr lang="en-US" sz="1400" err="1">
                <a:solidFill>
                  <a:schemeClr val="bg1"/>
                </a:solidFill>
              </a:rPr>
              <a:t>lobortis</a:t>
            </a:r>
            <a:r>
              <a:rPr lang="en-US" sz="1400">
                <a:solidFill>
                  <a:schemeClr val="bg1"/>
                </a:solidFill>
              </a:rPr>
              <a:t> </a:t>
            </a:r>
            <a:r>
              <a:rPr lang="en-US" sz="1400" err="1">
                <a:solidFill>
                  <a:schemeClr val="bg1"/>
                </a:solidFill>
              </a:rPr>
              <a:t>nisl</a:t>
            </a:r>
            <a:r>
              <a:rPr lang="en-US" sz="1400">
                <a:solidFill>
                  <a:schemeClr val="bg1"/>
                </a:solidFill>
              </a:rPr>
              <a:t> </a:t>
            </a:r>
            <a:r>
              <a:rPr lang="en-US" sz="1400" err="1">
                <a:solidFill>
                  <a:schemeClr val="bg1"/>
                </a:solidFill>
              </a:rPr>
              <a:t>ut</a:t>
            </a:r>
            <a:r>
              <a:rPr lang="en-US" sz="1400">
                <a:solidFill>
                  <a:schemeClr val="bg1"/>
                </a:solidFill>
              </a:rPr>
              <a:t> </a:t>
            </a:r>
            <a:r>
              <a:rPr lang="en-US" sz="1400" err="1">
                <a:solidFill>
                  <a:schemeClr val="bg1"/>
                </a:solidFill>
              </a:rPr>
              <a:t>aliquip</a:t>
            </a:r>
            <a:r>
              <a:rPr lang="en-US" sz="1400">
                <a:solidFill>
                  <a:schemeClr val="bg1"/>
                </a:solidFill>
              </a:rPr>
              <a:t> ex </a:t>
            </a:r>
            <a:r>
              <a:rPr lang="en-US" sz="1400" err="1">
                <a:solidFill>
                  <a:schemeClr val="bg1"/>
                </a:solidFill>
              </a:rPr>
              <a:t>ea</a:t>
            </a:r>
            <a:r>
              <a:rPr lang="en-US" sz="1400">
                <a:solidFill>
                  <a:schemeClr val="bg1"/>
                </a:solidFill>
              </a:rPr>
              <a:t> </a:t>
            </a:r>
            <a:r>
              <a:rPr lang="en-US" sz="1400" err="1">
                <a:solidFill>
                  <a:schemeClr val="bg1"/>
                </a:solidFill>
              </a:rPr>
              <a:t>commodo</a:t>
            </a:r>
            <a:r>
              <a:rPr lang="en-US" sz="1400">
                <a:solidFill>
                  <a:schemeClr val="bg1"/>
                </a:solidFill>
              </a:rPr>
              <a:t>.</a:t>
            </a:r>
          </a:p>
          <a:p>
            <a:pPr marL="0" indent="0" algn="l"/>
            <a:r>
              <a:rPr lang="en-US" sz="1400">
                <a:solidFill>
                  <a:schemeClr val="bg1"/>
                </a:solidFill>
              </a:rPr>
              <a:t>Lorem ipsum dolor sit </a:t>
            </a:r>
            <a:r>
              <a:rPr lang="en-US" sz="1400" err="1">
                <a:solidFill>
                  <a:schemeClr val="bg1"/>
                </a:solidFill>
              </a:rPr>
              <a:t>amet</a:t>
            </a:r>
            <a:r>
              <a:rPr lang="en-US" sz="1400">
                <a:solidFill>
                  <a:schemeClr val="bg1"/>
                </a:solidFill>
              </a:rPr>
              <a:t>, </a:t>
            </a:r>
            <a:r>
              <a:rPr lang="en-US" sz="1400" err="1">
                <a:solidFill>
                  <a:schemeClr val="bg1"/>
                </a:solidFill>
              </a:rPr>
              <a:t>consectetuer</a:t>
            </a:r>
            <a:r>
              <a:rPr lang="en-US" sz="1400">
                <a:solidFill>
                  <a:schemeClr val="bg1"/>
                </a:solidFill>
              </a:rPr>
              <a:t> </a:t>
            </a:r>
            <a:r>
              <a:rPr lang="en-US" sz="1400" err="1">
                <a:solidFill>
                  <a:schemeClr val="bg1"/>
                </a:solidFill>
              </a:rPr>
              <a:t>adipiscing</a:t>
            </a:r>
            <a:r>
              <a:rPr lang="en-US" sz="1400">
                <a:solidFill>
                  <a:schemeClr val="bg1"/>
                </a:solidFill>
              </a:rPr>
              <a:t> </a:t>
            </a:r>
            <a:r>
              <a:rPr lang="en-US" sz="1400" err="1">
                <a:solidFill>
                  <a:schemeClr val="bg1"/>
                </a:solidFill>
              </a:rPr>
              <a:t>elit</a:t>
            </a:r>
            <a:r>
              <a:rPr lang="en-US" sz="1400">
                <a:solidFill>
                  <a:schemeClr val="bg1"/>
                </a:solidFill>
              </a:rPr>
              <a:t>, sed diam </a:t>
            </a:r>
            <a:r>
              <a:rPr lang="en-US" sz="1400" err="1">
                <a:solidFill>
                  <a:schemeClr val="bg1"/>
                </a:solidFill>
              </a:rPr>
              <a:t>nonummy</a:t>
            </a:r>
            <a:r>
              <a:rPr lang="en-US" sz="1400">
                <a:solidFill>
                  <a:schemeClr val="bg1"/>
                </a:solidFill>
              </a:rPr>
              <a:t> </a:t>
            </a:r>
            <a:r>
              <a:rPr lang="en-US" sz="1400" err="1">
                <a:solidFill>
                  <a:schemeClr val="bg1"/>
                </a:solidFill>
              </a:rPr>
              <a:t>nibh</a:t>
            </a:r>
            <a:r>
              <a:rPr lang="en-US" sz="1400">
                <a:solidFill>
                  <a:schemeClr val="bg1"/>
                </a:solidFill>
              </a:rPr>
              <a:t> </a:t>
            </a:r>
            <a:r>
              <a:rPr lang="en-US" sz="1400" err="1">
                <a:solidFill>
                  <a:schemeClr val="bg1"/>
                </a:solidFill>
              </a:rPr>
              <a:t>euismod</a:t>
            </a:r>
            <a:r>
              <a:rPr lang="en-US" sz="1400">
                <a:solidFill>
                  <a:schemeClr val="bg1"/>
                </a:solidFill>
              </a:rPr>
              <a:t> </a:t>
            </a:r>
            <a:r>
              <a:rPr lang="en-US" sz="1400" err="1">
                <a:solidFill>
                  <a:schemeClr val="bg1"/>
                </a:solidFill>
              </a:rPr>
              <a:t>tincidunt</a:t>
            </a:r>
            <a:r>
              <a:rPr lang="en-US" sz="1400">
                <a:solidFill>
                  <a:schemeClr val="bg1"/>
                </a:solidFill>
              </a:rPr>
              <a:t> </a:t>
            </a:r>
            <a:r>
              <a:rPr lang="en-US" sz="1400" err="1">
                <a:solidFill>
                  <a:schemeClr val="bg1"/>
                </a:solidFill>
              </a:rPr>
              <a:t>ut</a:t>
            </a:r>
            <a:r>
              <a:rPr lang="en-US" sz="1400">
                <a:solidFill>
                  <a:schemeClr val="bg1"/>
                </a:solidFill>
              </a:rPr>
              <a:t> </a:t>
            </a:r>
            <a:r>
              <a:rPr lang="en-US" sz="1400" err="1">
                <a:solidFill>
                  <a:schemeClr val="bg1"/>
                </a:solidFill>
              </a:rPr>
              <a:t>laoreet</a:t>
            </a:r>
            <a:r>
              <a:rPr lang="en-US" sz="1400">
                <a:solidFill>
                  <a:schemeClr val="bg1"/>
                </a:solidFill>
              </a:rPr>
              <a:t> dolore magna </a:t>
            </a:r>
            <a:r>
              <a:rPr lang="en-US" sz="1400" err="1">
                <a:solidFill>
                  <a:schemeClr val="bg1"/>
                </a:solidFill>
              </a:rPr>
              <a:t>aliquam</a:t>
            </a:r>
            <a:r>
              <a:rPr lang="en-US" sz="1400">
                <a:solidFill>
                  <a:schemeClr val="bg1"/>
                </a:solidFill>
              </a:rPr>
              <a:t> </a:t>
            </a:r>
            <a:r>
              <a:rPr lang="en-US" sz="1400" err="1">
                <a:solidFill>
                  <a:schemeClr val="bg1"/>
                </a:solidFill>
              </a:rPr>
              <a:t>erat</a:t>
            </a:r>
            <a:r>
              <a:rPr lang="en-US" sz="1400">
                <a:solidFill>
                  <a:schemeClr val="bg1"/>
                </a:solidFill>
              </a:rPr>
              <a:t> </a:t>
            </a:r>
            <a:r>
              <a:rPr lang="en-US" sz="1400" err="1">
                <a:solidFill>
                  <a:schemeClr val="bg1"/>
                </a:solidFill>
              </a:rPr>
              <a:t>volutpat</a:t>
            </a:r>
            <a:r>
              <a:rPr lang="en-US" sz="1400">
                <a:solidFill>
                  <a:schemeClr val="bg1"/>
                </a:solidFill>
              </a:rPr>
              <a:t>. Ut </a:t>
            </a:r>
            <a:r>
              <a:rPr lang="en-US" sz="1400" err="1">
                <a:solidFill>
                  <a:schemeClr val="bg1"/>
                </a:solidFill>
              </a:rPr>
              <a:t>wisi</a:t>
            </a:r>
            <a:r>
              <a:rPr lang="en-US" sz="1400">
                <a:solidFill>
                  <a:schemeClr val="bg1"/>
                </a:solidFill>
              </a:rPr>
              <a:t> </a:t>
            </a:r>
            <a:r>
              <a:rPr lang="en-US" sz="1400" err="1">
                <a:solidFill>
                  <a:schemeClr val="bg1"/>
                </a:solidFill>
              </a:rPr>
              <a:t>enim</a:t>
            </a:r>
            <a:r>
              <a:rPr lang="en-US" sz="1400">
                <a:solidFill>
                  <a:schemeClr val="bg1"/>
                </a:solidFill>
              </a:rPr>
              <a:t> ad minim </a:t>
            </a:r>
            <a:r>
              <a:rPr lang="en-US" sz="1400" err="1">
                <a:solidFill>
                  <a:schemeClr val="bg1"/>
                </a:solidFill>
              </a:rPr>
              <a:t>veniam</a:t>
            </a:r>
            <a:r>
              <a:rPr lang="en-US" sz="1400">
                <a:solidFill>
                  <a:schemeClr val="bg1"/>
                </a:solidFill>
              </a:rPr>
              <a:t>, </a:t>
            </a:r>
            <a:r>
              <a:rPr lang="en-US" sz="1400" err="1">
                <a:solidFill>
                  <a:schemeClr val="bg1"/>
                </a:solidFill>
              </a:rPr>
              <a:t>quis</a:t>
            </a:r>
            <a:r>
              <a:rPr lang="en-US" sz="1400">
                <a:solidFill>
                  <a:schemeClr val="bg1"/>
                </a:solidFill>
              </a:rPr>
              <a:t> </a:t>
            </a:r>
            <a:r>
              <a:rPr lang="en-US" sz="1400" err="1">
                <a:solidFill>
                  <a:schemeClr val="bg1"/>
                </a:solidFill>
              </a:rPr>
              <a:t>nostrud</a:t>
            </a:r>
            <a:r>
              <a:rPr lang="en-US" sz="1400">
                <a:solidFill>
                  <a:schemeClr val="bg1"/>
                </a:solidFill>
              </a:rPr>
              <a:t> </a:t>
            </a:r>
            <a:r>
              <a:rPr lang="en-US" sz="1400" err="1">
                <a:solidFill>
                  <a:schemeClr val="bg1"/>
                </a:solidFill>
              </a:rPr>
              <a:t>exerci</a:t>
            </a:r>
            <a:r>
              <a:rPr lang="en-US" sz="1400">
                <a:solidFill>
                  <a:schemeClr val="bg1"/>
                </a:solidFill>
              </a:rPr>
              <a:t> </a:t>
            </a:r>
            <a:r>
              <a:rPr lang="en-US" sz="1400" err="1">
                <a:solidFill>
                  <a:schemeClr val="bg1"/>
                </a:solidFill>
              </a:rPr>
              <a:t>tation</a:t>
            </a:r>
            <a:r>
              <a:rPr lang="en-US" sz="1400">
                <a:solidFill>
                  <a:schemeClr val="bg1"/>
                </a:solidFill>
              </a:rPr>
              <a:t> </a:t>
            </a:r>
            <a:r>
              <a:rPr lang="en-US" sz="1400" err="1">
                <a:solidFill>
                  <a:schemeClr val="bg1"/>
                </a:solidFill>
              </a:rPr>
              <a:t>ullamcorper</a:t>
            </a:r>
            <a:r>
              <a:rPr lang="en-US" sz="1400">
                <a:solidFill>
                  <a:schemeClr val="bg1"/>
                </a:solidFill>
              </a:rPr>
              <a:t> </a:t>
            </a:r>
            <a:r>
              <a:rPr lang="en-US" sz="1400" err="1">
                <a:solidFill>
                  <a:schemeClr val="bg1"/>
                </a:solidFill>
              </a:rPr>
              <a:t>suscipit</a:t>
            </a:r>
            <a:r>
              <a:rPr lang="en-US" sz="1400">
                <a:solidFill>
                  <a:schemeClr val="bg1"/>
                </a:solidFill>
              </a:rPr>
              <a:t> </a:t>
            </a:r>
            <a:r>
              <a:rPr lang="en-US" sz="1400" err="1">
                <a:solidFill>
                  <a:schemeClr val="bg1"/>
                </a:solidFill>
              </a:rPr>
              <a:t>lobortis</a:t>
            </a:r>
            <a:r>
              <a:rPr lang="en-US" sz="1400">
                <a:solidFill>
                  <a:schemeClr val="bg1"/>
                </a:solidFill>
              </a:rPr>
              <a:t> </a:t>
            </a:r>
            <a:r>
              <a:rPr lang="en-US" sz="1400" err="1">
                <a:solidFill>
                  <a:schemeClr val="bg1"/>
                </a:solidFill>
              </a:rPr>
              <a:t>nisl</a:t>
            </a:r>
            <a:r>
              <a:rPr lang="en-US" sz="1400">
                <a:solidFill>
                  <a:schemeClr val="bg1"/>
                </a:solidFill>
              </a:rPr>
              <a:t> </a:t>
            </a:r>
            <a:r>
              <a:rPr lang="en-US" sz="1400" err="1">
                <a:solidFill>
                  <a:schemeClr val="bg1"/>
                </a:solidFill>
              </a:rPr>
              <a:t>ut</a:t>
            </a:r>
            <a:r>
              <a:rPr lang="en-US" sz="1400">
                <a:solidFill>
                  <a:schemeClr val="bg1"/>
                </a:solidFill>
              </a:rPr>
              <a:t> </a:t>
            </a:r>
            <a:r>
              <a:rPr lang="en-US" sz="1400" err="1">
                <a:solidFill>
                  <a:schemeClr val="bg1"/>
                </a:solidFill>
              </a:rPr>
              <a:t>aliquip</a:t>
            </a:r>
            <a:r>
              <a:rPr lang="en-US" sz="1400">
                <a:solidFill>
                  <a:schemeClr val="bg1"/>
                </a:solidFill>
              </a:rPr>
              <a:t> ex </a:t>
            </a:r>
            <a:r>
              <a:rPr lang="en-US" sz="1400" err="1">
                <a:solidFill>
                  <a:schemeClr val="bg1"/>
                </a:solidFill>
              </a:rPr>
              <a:t>ea</a:t>
            </a:r>
            <a:r>
              <a:rPr lang="en-US" sz="1400">
                <a:solidFill>
                  <a:schemeClr val="bg1"/>
                </a:solidFill>
              </a:rPr>
              <a:t> </a:t>
            </a:r>
            <a:r>
              <a:rPr lang="en-US" sz="1400" err="1">
                <a:solidFill>
                  <a:schemeClr val="bg1"/>
                </a:solidFill>
              </a:rPr>
              <a:t>commodo</a:t>
            </a:r>
            <a:r>
              <a:rPr lang="en-US" sz="1400">
                <a:solidFill>
                  <a:schemeClr val="bg1"/>
                </a:solidFill>
              </a:rPr>
              <a:t>.</a:t>
            </a:r>
          </a:p>
          <a:p>
            <a:pPr marL="0" indent="0" algn="l"/>
            <a:endParaRPr lang="en-US" sz="1400">
              <a:solidFill>
                <a:schemeClr val="bg1"/>
              </a:solidFill>
            </a:endParaRPr>
          </a:p>
          <a:p>
            <a:pPr marL="0" indent="0" algn="l"/>
            <a:endParaRPr lang="en-US" sz="1400">
              <a:solidFill>
                <a:schemeClr val="bg1"/>
              </a:solidFill>
            </a:endParaRPr>
          </a:p>
          <a:p>
            <a:pPr marL="0" indent="0" algn="l"/>
            <a:endParaRPr lang="en-US" sz="1600">
              <a:solidFill>
                <a:schemeClr val="bg1"/>
              </a:solidFill>
            </a:endParaRPr>
          </a:p>
          <a:p>
            <a:pPr marL="0" indent="0" algn="l"/>
            <a:endParaRPr lang="en-US" sz="1600">
              <a:solidFill>
                <a:schemeClr val="bg1"/>
              </a:solidFill>
            </a:endParaRPr>
          </a:p>
          <a:p>
            <a:pPr marL="0" indent="0" algn="l"/>
            <a:endParaRPr lang="en-US" sz="1600">
              <a:solidFill>
                <a:schemeClr val="bg1"/>
              </a:solidFill>
            </a:endParaRPr>
          </a:p>
          <a:p>
            <a:pPr marL="0" indent="0" algn="l"/>
            <a:r>
              <a:rPr lang="es" sz="1600">
                <a:solidFill>
                  <a:schemeClr val="bg1"/>
                </a:solidFill>
              </a:rPr>
              <a:t> </a:t>
            </a:r>
            <a:endParaRPr sz="160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190463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0E43D1-957C-D6C5-6DF1-776D0149AF59}"/>
              </a:ext>
            </a:extLst>
          </p:cNvPr>
          <p:cNvSpPr/>
          <p:nvPr userDrawn="1"/>
        </p:nvSpPr>
        <p:spPr>
          <a:xfrm>
            <a:off x="0" y="-138023"/>
            <a:ext cx="12192000" cy="699602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86C01F7-CA5C-20E4-46E1-D36B917C9E73}"/>
              </a:ext>
            </a:extLst>
          </p:cNvPr>
          <p:cNvPicPr>
            <a:picLocks noChangeAspect="1"/>
          </p:cNvPicPr>
          <p:nvPr userDrawn="1"/>
        </p:nvPicPr>
        <p:blipFill>
          <a:blip r:embed="rId2"/>
          <a:stretch>
            <a:fillRect/>
          </a:stretch>
        </p:blipFill>
        <p:spPr>
          <a:xfrm>
            <a:off x="417095" y="336414"/>
            <a:ext cx="2680435" cy="201306"/>
          </a:xfrm>
          <a:prstGeom prst="rect">
            <a:avLst/>
          </a:prstGeom>
        </p:spPr>
      </p:pic>
      <p:cxnSp>
        <p:nvCxnSpPr>
          <p:cNvPr id="11" name="Straight Connector 10">
            <a:extLst>
              <a:ext uri="{FF2B5EF4-FFF2-40B4-BE49-F238E27FC236}">
                <a16:creationId xmlns:a16="http://schemas.microsoft.com/office/drawing/2014/main" id="{5FE679E0-D6A6-94DA-1CCE-A3E0E3859766}"/>
              </a:ext>
            </a:extLst>
          </p:cNvPr>
          <p:cNvCxnSpPr>
            <a:cxnSpLocks/>
          </p:cNvCxnSpPr>
          <p:nvPr userDrawn="1"/>
        </p:nvCxnSpPr>
        <p:spPr>
          <a:xfrm>
            <a:off x="466082" y="3196233"/>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547849-F868-8A51-7596-9A72ECEACEB3}"/>
              </a:ext>
            </a:extLst>
          </p:cNvPr>
          <p:cNvCxnSpPr>
            <a:cxnSpLocks/>
          </p:cNvCxnSpPr>
          <p:nvPr userDrawn="1"/>
        </p:nvCxnSpPr>
        <p:spPr>
          <a:xfrm flipV="1">
            <a:off x="447685" y="6231043"/>
            <a:ext cx="0" cy="181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537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23B555-84AE-65BE-C864-430BCD46E4BD}"/>
              </a:ext>
            </a:extLst>
          </p:cNvPr>
          <p:cNvSpPr/>
          <p:nvPr userDrawn="1"/>
        </p:nvSpPr>
        <p:spPr>
          <a:xfrm rot="5400000">
            <a:off x="5790232" y="456232"/>
            <a:ext cx="611538" cy="12192000"/>
          </a:xfrm>
          <a:prstGeom prst="rect">
            <a:avLst/>
          </a:prstGeom>
          <a:solidFill>
            <a:srgbClr val="C10230"/>
          </a:solidFill>
          <a:ln>
            <a:solidFill>
              <a:srgbClr val="C10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10230"/>
              </a:solidFill>
            </a:endParaRPr>
          </a:p>
        </p:txBody>
      </p:sp>
      <p:pic>
        <p:nvPicPr>
          <p:cNvPr id="7" name="Picture 6">
            <a:extLst>
              <a:ext uri="{FF2B5EF4-FFF2-40B4-BE49-F238E27FC236}">
                <a16:creationId xmlns:a16="http://schemas.microsoft.com/office/drawing/2014/main" id="{6DA178FF-1A1F-4673-AB34-53FA7CAA7146}"/>
              </a:ext>
            </a:extLst>
          </p:cNvPr>
          <p:cNvPicPr>
            <a:picLocks noChangeAspect="1"/>
          </p:cNvPicPr>
          <p:nvPr userDrawn="1"/>
        </p:nvPicPr>
        <p:blipFill>
          <a:blip r:embed="rId2"/>
          <a:srcRect/>
          <a:stretch/>
        </p:blipFill>
        <p:spPr>
          <a:xfrm>
            <a:off x="417095" y="399914"/>
            <a:ext cx="290500" cy="201306"/>
          </a:xfrm>
          <a:prstGeom prst="rect">
            <a:avLst/>
          </a:prstGeom>
        </p:spPr>
      </p:pic>
    </p:spTree>
    <p:extLst>
      <p:ext uri="{BB962C8B-B14F-4D97-AF65-F5344CB8AC3E}">
        <p14:creationId xmlns:p14="http://schemas.microsoft.com/office/powerpoint/2010/main" val="59869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23B555-84AE-65BE-C864-430BCD46E4BD}"/>
              </a:ext>
            </a:extLst>
          </p:cNvPr>
          <p:cNvSpPr/>
          <p:nvPr userDrawn="1"/>
        </p:nvSpPr>
        <p:spPr>
          <a:xfrm rot="5400000">
            <a:off x="5790232" y="456232"/>
            <a:ext cx="611538" cy="12192000"/>
          </a:xfrm>
          <a:prstGeom prst="rect">
            <a:avLst/>
          </a:prstGeom>
          <a:solidFill>
            <a:srgbClr val="C10230"/>
          </a:solidFill>
          <a:ln>
            <a:solidFill>
              <a:srgbClr val="C10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10230"/>
              </a:solidFill>
            </a:endParaRPr>
          </a:p>
        </p:txBody>
      </p:sp>
      <p:pic>
        <p:nvPicPr>
          <p:cNvPr id="7" name="Picture 6">
            <a:extLst>
              <a:ext uri="{FF2B5EF4-FFF2-40B4-BE49-F238E27FC236}">
                <a16:creationId xmlns:a16="http://schemas.microsoft.com/office/drawing/2014/main" id="{6DA178FF-1A1F-4673-AB34-53FA7CAA7146}"/>
              </a:ext>
            </a:extLst>
          </p:cNvPr>
          <p:cNvPicPr>
            <a:picLocks noChangeAspect="1"/>
          </p:cNvPicPr>
          <p:nvPr userDrawn="1"/>
        </p:nvPicPr>
        <p:blipFill>
          <a:blip r:embed="rId2"/>
          <a:srcRect/>
          <a:stretch/>
        </p:blipFill>
        <p:spPr>
          <a:xfrm>
            <a:off x="417095" y="399914"/>
            <a:ext cx="290500" cy="201306"/>
          </a:xfrm>
          <a:prstGeom prst="rect">
            <a:avLst/>
          </a:prstGeom>
        </p:spPr>
      </p:pic>
    </p:spTree>
    <p:extLst>
      <p:ext uri="{BB962C8B-B14F-4D97-AF65-F5344CB8AC3E}">
        <p14:creationId xmlns:p14="http://schemas.microsoft.com/office/powerpoint/2010/main" val="330731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7E05C4-A97E-AE5F-26C1-0AFFFACD2C40}"/>
              </a:ext>
            </a:extLst>
          </p:cNvPr>
          <p:cNvPicPr>
            <a:picLocks noChangeAspect="1"/>
          </p:cNvPicPr>
          <p:nvPr userDrawn="1"/>
        </p:nvPicPr>
        <p:blipFill rotWithShape="1">
          <a:blip r:embed="rId2"/>
          <a:srcRect l="32557" r="868"/>
          <a:stretch/>
        </p:blipFill>
        <p:spPr>
          <a:xfrm flipH="1">
            <a:off x="0" y="-159027"/>
            <a:ext cx="12192000" cy="10286247"/>
          </a:xfrm>
          <a:prstGeom prst="rect">
            <a:avLst/>
          </a:prstGeom>
        </p:spPr>
      </p:pic>
      <p:sp>
        <p:nvSpPr>
          <p:cNvPr id="6" name="Rectangle 5">
            <a:extLst>
              <a:ext uri="{FF2B5EF4-FFF2-40B4-BE49-F238E27FC236}">
                <a16:creationId xmlns:a16="http://schemas.microsoft.com/office/drawing/2014/main" id="{9A9D7EFB-8193-AE83-63F3-6868DF1E1F90}"/>
              </a:ext>
            </a:extLst>
          </p:cNvPr>
          <p:cNvSpPr/>
          <p:nvPr userDrawn="1"/>
        </p:nvSpPr>
        <p:spPr>
          <a:xfrm>
            <a:off x="-159025" y="2205318"/>
            <a:ext cx="4946178" cy="2003611"/>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5120F7E-0616-AB2D-9331-44227A2CA822}"/>
              </a:ext>
            </a:extLst>
          </p:cNvPr>
          <p:cNvCxnSpPr>
            <a:cxnSpLocks/>
          </p:cNvCxnSpPr>
          <p:nvPr userDrawn="1"/>
        </p:nvCxnSpPr>
        <p:spPr>
          <a:xfrm flipV="1">
            <a:off x="3239871" y="369597"/>
            <a:ext cx="0" cy="1818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2A9E71A-0C48-70A6-4BA4-8C2577BA6EE8}"/>
              </a:ext>
            </a:extLst>
          </p:cNvPr>
          <p:cNvPicPr>
            <a:picLocks noChangeAspect="1"/>
          </p:cNvPicPr>
          <p:nvPr userDrawn="1"/>
        </p:nvPicPr>
        <p:blipFill>
          <a:blip r:embed="rId3"/>
          <a:stretch>
            <a:fillRect/>
          </a:stretch>
        </p:blipFill>
        <p:spPr>
          <a:xfrm>
            <a:off x="417095" y="336414"/>
            <a:ext cx="2680435" cy="201306"/>
          </a:xfrm>
          <a:prstGeom prst="rect">
            <a:avLst/>
          </a:prstGeom>
        </p:spPr>
      </p:pic>
      <p:cxnSp>
        <p:nvCxnSpPr>
          <p:cNvPr id="10" name="Straight Connector 9">
            <a:extLst>
              <a:ext uri="{FF2B5EF4-FFF2-40B4-BE49-F238E27FC236}">
                <a16:creationId xmlns:a16="http://schemas.microsoft.com/office/drawing/2014/main" id="{5CDC82FE-951A-DD7F-5F0B-600C21013806}"/>
              </a:ext>
            </a:extLst>
          </p:cNvPr>
          <p:cNvCxnSpPr>
            <a:cxnSpLocks/>
          </p:cNvCxnSpPr>
          <p:nvPr userDrawn="1"/>
        </p:nvCxnSpPr>
        <p:spPr>
          <a:xfrm>
            <a:off x="417095" y="3767733"/>
            <a:ext cx="9160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5D2025C-2290-7A95-C2B9-70892DECC007}"/>
              </a:ext>
            </a:extLst>
          </p:cNvPr>
          <p:cNvSpPr txBox="1"/>
          <p:nvPr userDrawn="1"/>
        </p:nvSpPr>
        <p:spPr>
          <a:xfrm>
            <a:off x="312922" y="2709627"/>
            <a:ext cx="6560320" cy="830997"/>
          </a:xfrm>
          <a:prstGeom prst="rect">
            <a:avLst/>
          </a:prstGeom>
          <a:noFill/>
        </p:spPr>
        <p:txBody>
          <a:bodyPr wrap="square" rtlCol="0">
            <a:spAutoFit/>
          </a:bodyPr>
          <a:lstStyle/>
          <a:p>
            <a:r>
              <a:rPr lang="en-US" sz="4800" b="1">
                <a:solidFill>
                  <a:schemeClr val="bg1"/>
                </a:solidFill>
                <a:latin typeface="Neue Haas Grotesk Text Pro" panose="020B0504020202020204" pitchFamily="34" charset="77"/>
              </a:rPr>
              <a:t>THANK YOU</a:t>
            </a:r>
          </a:p>
        </p:txBody>
      </p:sp>
    </p:spTree>
    <p:extLst>
      <p:ext uri="{BB962C8B-B14F-4D97-AF65-F5344CB8AC3E}">
        <p14:creationId xmlns:p14="http://schemas.microsoft.com/office/powerpoint/2010/main" val="3351494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77801-0E2E-6402-16AF-804172F853A7}"/>
              </a:ext>
            </a:extLst>
          </p:cNvPr>
          <p:cNvSpPr>
            <a:spLocks noGrp="1"/>
          </p:cNvSpPr>
          <p:nvPr>
            <p:ph type="title"/>
          </p:nvPr>
        </p:nvSpPr>
        <p:spPr>
          <a:xfrm>
            <a:off x="305765" y="180222"/>
            <a:ext cx="10515600" cy="14581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384C7-0CF3-BE4C-AE81-014DD352CC63}"/>
              </a:ext>
            </a:extLst>
          </p:cNvPr>
          <p:cNvSpPr>
            <a:spLocks noGrp="1"/>
          </p:cNvSpPr>
          <p:nvPr>
            <p:ph type="body" idx="1"/>
          </p:nvPr>
        </p:nvSpPr>
        <p:spPr>
          <a:xfrm>
            <a:off x="305765" y="2079128"/>
            <a:ext cx="10515600" cy="38917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7425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3" r:id="rId5"/>
    <p:sldLayoutId id="2147483654" r:id="rId6"/>
    <p:sldLayoutId id="2147483658" r:id="rId7"/>
    <p:sldLayoutId id="2147483657" r:id="rId8"/>
    <p:sldLayoutId id="2147483655" r:id="rId9"/>
    <p:sldLayoutId id="2147483660" r:id="rId10"/>
    <p:sldLayoutId id="2147483661" r:id="rId11"/>
    <p:sldLayoutId id="2147483730" r:id="rId12"/>
    <p:sldLayoutId id="2147483731" r:id="rId13"/>
  </p:sldLayoutIdLst>
  <p:txStyles>
    <p:title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ue Haas Grotesk 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ue Haas Grotesk 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ue Haas Grotesk 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pic>
        <p:nvPicPr>
          <p:cNvPr id="9" name="Picture 6" descr="white transparen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82100" y="5977128"/>
            <a:ext cx="2743200" cy="65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74365"/>
      </p:ext>
    </p:extLst>
  </p:cSld>
  <p:clrMap bg1="lt1" tx1="dk1" bg2="lt2" tx2="dk2" accent1="accent1" accent2="accent2" accent3="accent3" accent4="accent4" accent5="accent5" accent6="accent6" hlink="hlink" folHlink="folHlink"/>
  <p:sldLayoutIdLst>
    <p:sldLayoutId id="2147483746"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isarsgrid.du.edu/SSOInternationalization/esarsredirect.aspx" TargetMode="External"/><Relationship Id="rId2" Type="http://schemas.openxmlformats.org/officeDocument/2006/relationships/hyperlink" Target="mailto:isss@du.edu"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isss@du.edu"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isss@du.edu" TargetMode="Externa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hyperlink" Target="https://internationalization.du.edu/isss/content/immigration-updates" TargetMode="External"/><Relationship Id="rId3" Type="http://schemas.openxmlformats.org/officeDocument/2006/relationships/hyperlink" Target="https://www.cbp.gov/travel/us-citizens/know-before-you-go/prohibited-and-restricted-items" TargetMode="External"/><Relationship Id="rId7" Type="http://schemas.openxmlformats.org/officeDocument/2006/relationships/hyperlink" Target="https://internationalization.du.edu/isss/current-students/travel" TargetMode="External"/><Relationship Id="rId2" Type="http://schemas.openxmlformats.org/officeDocument/2006/relationships/hyperlink" Target="https://www.flydenver.com/international-travelers/" TargetMode="External"/><Relationship Id="rId1" Type="http://schemas.openxmlformats.org/officeDocument/2006/relationships/slideLayout" Target="../slideLayouts/slideLayout8.xml"/><Relationship Id="rId6" Type="http://schemas.openxmlformats.org/officeDocument/2006/relationships/hyperlink" Target="https://www.aclu.org/know-your-rights/what-do-when-encountering-law-enforcement-airports-and-other-ports-entry-us" TargetMode="External"/><Relationship Id="rId5" Type="http://schemas.openxmlformats.org/officeDocument/2006/relationships/hyperlink" Target="https://www.cbp.gov/travel/international-visitors/applying-admission-united-states" TargetMode="External"/><Relationship Id="rId4" Type="http://schemas.openxmlformats.org/officeDocument/2006/relationships/hyperlink" Target="https://www.cbp.gov/travel/clearing-custom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cbp.gov/travel/cbp-search-authority/border-search-electronic-devices" TargetMode="External"/><Relationship Id="rId2" Type="http://schemas.openxmlformats.org/officeDocument/2006/relationships/hyperlink" Target="https://www.flydenver.com/international-travelers/"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i94.cbp.dhs.gov/I94/"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www.cbp.gov/travel/us-citizens/know-before-you-go/prohibited-and-restricted-items"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www.flydenver.com/parking-and-transportation/to-and-from/shared-van/" TargetMode="External"/><Relationship Id="rId2" Type="http://schemas.openxmlformats.org/officeDocument/2006/relationships/hyperlink" Target="https://www.rtd-denver.com/routes-services/airport" TargetMode="External"/><Relationship Id="rId1" Type="http://schemas.openxmlformats.org/officeDocument/2006/relationships/slideLayout" Target="../slideLayouts/slideLayout8.xml"/><Relationship Id="rId4" Type="http://schemas.openxmlformats.org/officeDocument/2006/relationships/hyperlink" Target="https://www.du.edu/comm-govt/community/resources/visitors/hote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325DD8-76BF-3B43-44F7-B2B916C47BE0}"/>
              </a:ext>
            </a:extLst>
          </p:cNvPr>
          <p:cNvSpPr txBox="1"/>
          <p:nvPr/>
        </p:nvSpPr>
        <p:spPr>
          <a:xfrm>
            <a:off x="314225" y="1338157"/>
            <a:ext cx="5882105" cy="2308324"/>
          </a:xfrm>
          <a:prstGeom prst="rect">
            <a:avLst/>
          </a:prstGeom>
          <a:noFill/>
        </p:spPr>
        <p:txBody>
          <a:bodyPr wrap="square" rtlCol="0">
            <a:spAutoFit/>
          </a:bodyPr>
          <a:lstStyle/>
          <a:p>
            <a:r>
              <a:rPr lang="en-US" sz="4800" b="1">
                <a:solidFill>
                  <a:schemeClr val="bg1"/>
                </a:solidFill>
                <a:latin typeface="Neue Haas Grotesk Text Pro" panose="020B0504020202020204" pitchFamily="34" charset="77"/>
              </a:rPr>
              <a:t>What to Expect When Arriving in the U.S.</a:t>
            </a:r>
          </a:p>
        </p:txBody>
      </p:sp>
      <p:sp>
        <p:nvSpPr>
          <p:cNvPr id="4" name="TextBox 3">
            <a:extLst>
              <a:ext uri="{FF2B5EF4-FFF2-40B4-BE49-F238E27FC236}">
                <a16:creationId xmlns:a16="http://schemas.microsoft.com/office/drawing/2014/main" id="{30616987-3456-75BA-70E4-8749A2B3FE94}"/>
              </a:ext>
            </a:extLst>
          </p:cNvPr>
          <p:cNvSpPr txBox="1"/>
          <p:nvPr/>
        </p:nvSpPr>
        <p:spPr>
          <a:xfrm>
            <a:off x="314225" y="3931920"/>
            <a:ext cx="6045478" cy="400110"/>
          </a:xfrm>
          <a:prstGeom prst="rect">
            <a:avLst/>
          </a:prstGeom>
          <a:noFill/>
        </p:spPr>
        <p:txBody>
          <a:bodyPr wrap="square" lIns="91440" tIns="45720" rIns="91440" bIns="45720" rtlCol="0" anchor="t">
            <a:spAutoFit/>
          </a:bodyPr>
          <a:lstStyle/>
          <a:p>
            <a:r>
              <a:rPr lang="en-US" sz="2000">
                <a:solidFill>
                  <a:schemeClr val="bg1"/>
                </a:solidFill>
                <a:latin typeface="Neue Haas Grotesk Text Pro"/>
              </a:rPr>
              <a:t>Summer 2025</a:t>
            </a:r>
          </a:p>
        </p:txBody>
      </p:sp>
      <p:sp>
        <p:nvSpPr>
          <p:cNvPr id="5" name="TextBox 4">
            <a:extLst>
              <a:ext uri="{FF2B5EF4-FFF2-40B4-BE49-F238E27FC236}">
                <a16:creationId xmlns:a16="http://schemas.microsoft.com/office/drawing/2014/main" id="{572A0FF6-924B-F8A3-8588-68853A283962}"/>
              </a:ext>
            </a:extLst>
          </p:cNvPr>
          <p:cNvSpPr txBox="1"/>
          <p:nvPr/>
        </p:nvSpPr>
        <p:spPr>
          <a:xfrm>
            <a:off x="3294656" y="306143"/>
            <a:ext cx="3682759" cy="307777"/>
          </a:xfrm>
          <a:prstGeom prst="rect">
            <a:avLst/>
          </a:prstGeom>
          <a:noFill/>
        </p:spPr>
        <p:txBody>
          <a:bodyPr wrap="square" lIns="91440" tIns="45720" rIns="91440" bIns="45720" rtlCol="0" anchor="t">
            <a:spAutoFit/>
          </a:bodyPr>
          <a:lstStyle/>
          <a:p>
            <a:r>
              <a:rPr lang="en-US" sz="1400" b="1">
                <a:solidFill>
                  <a:schemeClr val="bg1"/>
                </a:solidFill>
                <a:latin typeface="Neue Haas Unica W1G"/>
              </a:rPr>
              <a:t>International Student &amp; Scholar Services</a:t>
            </a:r>
          </a:p>
        </p:txBody>
      </p:sp>
    </p:spTree>
    <p:extLst>
      <p:ext uri="{BB962C8B-B14F-4D97-AF65-F5344CB8AC3E}">
        <p14:creationId xmlns:p14="http://schemas.microsoft.com/office/powerpoint/2010/main" val="1419330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66861-8DC7-F331-B03C-46E134AD7937}"/>
            </a:ext>
          </a:extLst>
        </p:cNvPr>
        <p:cNvGrpSpPr/>
        <p:nvPr/>
      </p:nvGrpSpPr>
      <p:grpSpPr>
        <a:xfrm>
          <a:off x="0" y="0"/>
          <a:ext cx="0" cy="0"/>
          <a:chOff x="0" y="0"/>
          <a:chExt cx="0" cy="0"/>
        </a:xfrm>
      </p:grpSpPr>
      <p:sp>
        <p:nvSpPr>
          <p:cNvPr id="3" name="Google Shape;148;p26">
            <a:extLst>
              <a:ext uri="{FF2B5EF4-FFF2-40B4-BE49-F238E27FC236}">
                <a16:creationId xmlns:a16="http://schemas.microsoft.com/office/drawing/2014/main" id="{8B8E1E00-181F-E549-D9F3-B27207C175E6}"/>
              </a:ext>
            </a:extLst>
          </p:cNvPr>
          <p:cNvSpPr txBox="1">
            <a:spLocks/>
          </p:cNvSpPr>
          <p:nvPr/>
        </p:nvSpPr>
        <p:spPr>
          <a:xfrm>
            <a:off x="1239028" y="0"/>
            <a:ext cx="9291984" cy="1369015"/>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pPr algn="ctr"/>
            <a:r>
              <a:rPr lang="en-US">
                <a:solidFill>
                  <a:srgbClr val="AA9767"/>
                </a:solidFill>
                <a:latin typeface="Neue Haas Grotesk Text Pro" panose="020F0502020204030204" pitchFamily="34" charset="0"/>
                <a:cs typeface="Neue Haas Grotesk Text Pro" panose="020F0502020204030204" pitchFamily="34" charset="0"/>
              </a:rPr>
              <a:t>What if I am not granted entry?</a:t>
            </a:r>
          </a:p>
        </p:txBody>
      </p:sp>
      <p:sp>
        <p:nvSpPr>
          <p:cNvPr id="4" name="TextBox 3">
            <a:extLst>
              <a:ext uri="{FF2B5EF4-FFF2-40B4-BE49-F238E27FC236}">
                <a16:creationId xmlns:a16="http://schemas.microsoft.com/office/drawing/2014/main" id="{373FECB9-94B9-91D1-E719-7A94BF1A720D}"/>
              </a:ext>
            </a:extLst>
          </p:cNvPr>
          <p:cNvSpPr txBox="1"/>
          <p:nvPr/>
        </p:nvSpPr>
        <p:spPr>
          <a:xfrm>
            <a:off x="294577" y="1698967"/>
            <a:ext cx="11180885" cy="1477328"/>
          </a:xfrm>
          <a:prstGeom prst="rect">
            <a:avLst/>
          </a:prstGeom>
          <a:noFill/>
        </p:spPr>
        <p:txBody>
          <a:bodyPr wrap="square" lIns="91440" tIns="45720" rIns="91440" bIns="45720" anchor="t">
            <a:spAutoFit/>
          </a:bodyPr>
          <a:lstStyle/>
          <a:p>
            <a:r>
              <a:rPr lang="en-US"/>
              <a:t>If you have all of your immigration documents, you should encounter no trouble entering the U.S. in F-1 or J-1 status. </a:t>
            </a:r>
          </a:p>
          <a:p>
            <a:endParaRPr lang="en-US"/>
          </a:p>
          <a:p>
            <a:r>
              <a:rPr lang="en-US"/>
              <a:t>If you experience unexpected problems when trying to enter the U.S. such as being denied boarding for an international flight to the U.S. or denied entry into the U.S. while in possession of all necessary immigration documents (listed above), please contact Campus Safety (1-303-871-2334 or Toll Free at 1-800-268-6594). </a:t>
            </a:r>
            <a:endParaRPr lang="en-US">
              <a:ea typeface="Calibri"/>
              <a:cs typeface="Calibri"/>
            </a:endParaRPr>
          </a:p>
        </p:txBody>
      </p:sp>
    </p:spTree>
    <p:extLst>
      <p:ext uri="{BB962C8B-B14F-4D97-AF65-F5344CB8AC3E}">
        <p14:creationId xmlns:p14="http://schemas.microsoft.com/office/powerpoint/2010/main" val="117599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9664A-A0B1-2513-DE42-E581FBD9318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A462D2-E067-EEFC-C8E7-7BE8EAA4D532}"/>
              </a:ext>
            </a:extLst>
          </p:cNvPr>
          <p:cNvSpPr/>
          <p:nvPr/>
        </p:nvSpPr>
        <p:spPr>
          <a:xfrm>
            <a:off x="322076" y="2348953"/>
            <a:ext cx="7282253" cy="1815882"/>
          </a:xfrm>
          <a:prstGeom prst="rect">
            <a:avLst/>
          </a:prstGeom>
        </p:spPr>
        <p:txBody>
          <a:bodyPr wrap="square" lIns="91440" tIns="45720" rIns="91440" bIns="45720" anchor="t">
            <a:spAutoFit/>
          </a:bodyPr>
          <a:lstStyle/>
          <a:p>
            <a:pPr defTabSz="457200" fontAlgn="base">
              <a:spcBef>
                <a:spcPct val="0"/>
              </a:spcBef>
              <a:spcAft>
                <a:spcPct val="0"/>
              </a:spcAft>
              <a:defRPr/>
            </a:pPr>
            <a:r>
              <a:rPr lang="en-US" sz="2800">
                <a:latin typeface="Tahoma"/>
                <a:ea typeface="Tahoma"/>
                <a:cs typeface="Tahoma"/>
              </a:rPr>
              <a:t>Email </a:t>
            </a:r>
            <a:r>
              <a:rPr lang="en-US" sz="2800">
                <a:latin typeface="Tahoma"/>
                <a:ea typeface="Tahoma"/>
                <a:cs typeface="Tahoma"/>
                <a:hlinkClick r:id="rId2"/>
              </a:rPr>
              <a:t>isss@du.edu</a:t>
            </a:r>
            <a:endParaRPr lang="en-US" sz="2800">
              <a:latin typeface="Tahoma"/>
              <a:ea typeface="Tahoma"/>
              <a:cs typeface="Tahoma"/>
            </a:endParaRPr>
          </a:p>
          <a:p>
            <a:pPr defTabSz="457200">
              <a:spcBef>
                <a:spcPct val="0"/>
              </a:spcBef>
              <a:spcAft>
                <a:spcPct val="0"/>
              </a:spcAft>
              <a:defRPr/>
            </a:pPr>
            <a:endParaRPr lang="en-US" sz="2800">
              <a:latin typeface="Tahoma"/>
              <a:ea typeface="Tahoma"/>
              <a:cs typeface="Tahoma"/>
            </a:endParaRPr>
          </a:p>
          <a:p>
            <a:pPr defTabSz="457200">
              <a:spcBef>
                <a:spcPct val="0"/>
              </a:spcBef>
              <a:spcAft>
                <a:spcPct val="0"/>
              </a:spcAft>
              <a:defRPr/>
            </a:pPr>
            <a:r>
              <a:rPr lang="en-US" sz="2800">
                <a:latin typeface="Tahoma"/>
                <a:ea typeface="Tahoma"/>
                <a:cs typeface="Tahoma"/>
              </a:rPr>
              <a:t>Schedule a </a:t>
            </a:r>
            <a:r>
              <a:rPr lang="en-US" sz="2800">
                <a:latin typeface="Tahoma"/>
                <a:ea typeface="Tahoma"/>
                <a:cs typeface="Tahoma"/>
                <a:hlinkClick r:id="rId3"/>
              </a:rPr>
              <a:t>Zoom Advising Appointment</a:t>
            </a:r>
            <a:endParaRPr lang="en-US" sz="2800">
              <a:latin typeface="Tahoma"/>
              <a:ea typeface="Tahoma"/>
              <a:cs typeface="Tahoma"/>
            </a:endParaRPr>
          </a:p>
          <a:p>
            <a:pPr marL="457200" indent="-457200" defTabSz="457200">
              <a:spcBef>
                <a:spcPct val="0"/>
              </a:spcBef>
              <a:spcAft>
                <a:spcPct val="0"/>
              </a:spcAft>
              <a:buFont typeface="Arial" panose="020B0604020202020204" pitchFamily="34" charset="0"/>
              <a:buChar char="•"/>
              <a:defRPr/>
            </a:pPr>
            <a:endParaRPr lang="en-US" sz="2800">
              <a:latin typeface="Tahoma"/>
              <a:ea typeface="Tahoma"/>
              <a:cs typeface="Tahoma"/>
            </a:endParaRPr>
          </a:p>
        </p:txBody>
      </p:sp>
      <p:sp>
        <p:nvSpPr>
          <p:cNvPr id="4" name="TextBox 3">
            <a:extLst>
              <a:ext uri="{FF2B5EF4-FFF2-40B4-BE49-F238E27FC236}">
                <a16:creationId xmlns:a16="http://schemas.microsoft.com/office/drawing/2014/main" id="{E756DE69-B40D-0DD6-06E0-D7604F2EC8B4}"/>
              </a:ext>
            </a:extLst>
          </p:cNvPr>
          <p:cNvSpPr txBox="1"/>
          <p:nvPr/>
        </p:nvSpPr>
        <p:spPr>
          <a:xfrm>
            <a:off x="1460755" y="394929"/>
            <a:ext cx="4884671" cy="646331"/>
          </a:xfrm>
          <a:prstGeom prst="rect">
            <a:avLst/>
          </a:prstGeom>
          <a:noFill/>
        </p:spPr>
        <p:txBody>
          <a:bodyPr wrap="none" lIns="91440" tIns="45720" rIns="91440" bIns="45720" rtlCol="0" anchor="t">
            <a:spAutoFit/>
          </a:bodyPr>
          <a:lstStyle/>
          <a:p>
            <a:r>
              <a:rPr lang="en-US" sz="3600" b="1">
                <a:solidFill>
                  <a:srgbClr val="AA9767"/>
                </a:solidFill>
                <a:latin typeface="Neue Haas Grotesk Text Pro" panose="020F0502020204030204" pitchFamily="34" charset="0"/>
                <a:cs typeface="Neue Haas Grotesk Text Pro" panose="020F0502020204030204" pitchFamily="34" charset="0"/>
              </a:rPr>
              <a:t>How to Contact ISSS</a:t>
            </a:r>
            <a:endParaRPr lang="en-US" sz="3600" b="1">
              <a:latin typeface="Tahoma"/>
              <a:ea typeface="Tahoma"/>
              <a:cs typeface="Tahoma"/>
            </a:endParaRPr>
          </a:p>
        </p:txBody>
      </p:sp>
    </p:spTree>
    <p:extLst>
      <p:ext uri="{BB962C8B-B14F-4D97-AF65-F5344CB8AC3E}">
        <p14:creationId xmlns:p14="http://schemas.microsoft.com/office/powerpoint/2010/main" val="78835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C2CF-F821-31FD-AD18-1E02E0F1E550}"/>
              </a:ext>
            </a:extLst>
          </p:cNvPr>
          <p:cNvSpPr/>
          <p:nvPr/>
        </p:nvSpPr>
        <p:spPr>
          <a:xfrm>
            <a:off x="522804" y="2200704"/>
            <a:ext cx="7656204" cy="2677656"/>
          </a:xfrm>
          <a:prstGeom prst="rect">
            <a:avLst/>
          </a:prstGeom>
        </p:spPr>
        <p:txBody>
          <a:bodyPr wrap="square" lIns="91440" tIns="45720" rIns="91440" bIns="45720" anchor="t">
            <a:spAutoFit/>
          </a:bodyPr>
          <a:lstStyle/>
          <a:p>
            <a:pPr marL="457200" indent="-457200" defTabSz="457200" fontAlgn="base">
              <a:spcBef>
                <a:spcPct val="0"/>
              </a:spcBef>
              <a:spcAft>
                <a:spcPct val="0"/>
              </a:spcAft>
              <a:buFont typeface="Wingdings" panose="05000000000000000000" pitchFamily="2" charset="2"/>
              <a:buChar char="ü"/>
              <a:defRPr/>
            </a:pPr>
            <a:r>
              <a:rPr lang="en-US" sz="2800">
                <a:latin typeface="Tahoma"/>
                <a:ea typeface="Tahoma"/>
                <a:cs typeface="Tahoma"/>
              </a:rPr>
              <a:t>Include your </a:t>
            </a:r>
            <a:r>
              <a:rPr lang="en-US" sz="2800">
                <a:solidFill>
                  <a:srgbClr val="A50032"/>
                </a:solidFill>
                <a:latin typeface="Tahoma"/>
                <a:ea typeface="Tahoma"/>
                <a:cs typeface="Tahoma"/>
              </a:rPr>
              <a:t>DU ID# (87#) </a:t>
            </a:r>
            <a:endParaRPr lang="en-US" sz="2800">
              <a:solidFill>
                <a:srgbClr val="A50032"/>
              </a:solidFill>
            </a:endParaRPr>
          </a:p>
          <a:p>
            <a:pPr marL="457200" indent="-457200" defTabSz="457200">
              <a:spcBef>
                <a:spcPct val="0"/>
              </a:spcBef>
              <a:spcAft>
                <a:spcPct val="0"/>
              </a:spcAft>
              <a:buFont typeface="Wingdings" panose="05000000000000000000" pitchFamily="2" charset="2"/>
              <a:buChar char="ü"/>
              <a:defRPr/>
            </a:pPr>
            <a:r>
              <a:rPr lang="en-US" sz="2800">
                <a:latin typeface="Tahoma"/>
                <a:ea typeface="Tahoma"/>
                <a:cs typeface="Tahoma"/>
              </a:rPr>
              <a:t>Send to </a:t>
            </a:r>
            <a:r>
              <a:rPr lang="en-US" sz="2800">
                <a:latin typeface="Tahoma"/>
                <a:ea typeface="Tahoma"/>
                <a:cs typeface="Tahoma"/>
                <a:hlinkClick r:id="rId2"/>
              </a:rPr>
              <a:t>isss@du.edu</a:t>
            </a:r>
            <a:r>
              <a:rPr lang="en-US" sz="2800">
                <a:latin typeface="Tahoma"/>
                <a:ea typeface="Tahoma"/>
                <a:cs typeface="Tahoma"/>
              </a:rPr>
              <a:t>, not to advisor</a:t>
            </a:r>
            <a:endParaRPr lang="en-US" sz="2800"/>
          </a:p>
          <a:p>
            <a:pPr marL="457200" indent="-457200" defTabSz="457200">
              <a:spcBef>
                <a:spcPct val="0"/>
              </a:spcBef>
              <a:spcAft>
                <a:spcPct val="0"/>
              </a:spcAft>
              <a:buFont typeface="Wingdings" panose="05000000000000000000" pitchFamily="2" charset="2"/>
              <a:buChar char="ü"/>
              <a:defRPr/>
            </a:pPr>
            <a:r>
              <a:rPr lang="en-US" sz="2800">
                <a:latin typeface="Tahoma"/>
                <a:ea typeface="Tahoma"/>
                <a:cs typeface="Tahoma"/>
              </a:rPr>
              <a:t>Do not send to multiple advisors</a:t>
            </a:r>
          </a:p>
          <a:p>
            <a:pPr marL="457200" indent="-457200" defTabSz="457200">
              <a:spcBef>
                <a:spcPct val="0"/>
              </a:spcBef>
              <a:spcAft>
                <a:spcPct val="0"/>
              </a:spcAft>
              <a:buFont typeface="Wingdings" panose="05000000000000000000" pitchFamily="2" charset="2"/>
              <a:buChar char="ü"/>
              <a:defRPr/>
            </a:pPr>
            <a:r>
              <a:rPr lang="en-US" sz="2800">
                <a:latin typeface="Tahoma"/>
                <a:ea typeface="Tahoma"/>
                <a:cs typeface="Tahoma"/>
              </a:rPr>
              <a:t>Responses to email take 1-3 business days</a:t>
            </a:r>
          </a:p>
          <a:p>
            <a:pPr marL="457200" indent="-457200" defTabSz="457200">
              <a:spcBef>
                <a:spcPct val="0"/>
              </a:spcBef>
              <a:spcAft>
                <a:spcPct val="0"/>
              </a:spcAft>
              <a:buFont typeface="Wingdings" panose="05000000000000000000" pitchFamily="2" charset="2"/>
              <a:buChar char="ü"/>
              <a:defRPr/>
            </a:pPr>
            <a:endParaRPr lang="en-US" sz="2800">
              <a:latin typeface="Tahoma"/>
              <a:ea typeface="Tahoma"/>
              <a:cs typeface="Tahoma"/>
            </a:endParaRPr>
          </a:p>
          <a:p>
            <a:pPr marL="457200" indent="-457200" defTabSz="457200">
              <a:spcBef>
                <a:spcPct val="0"/>
              </a:spcBef>
              <a:spcAft>
                <a:spcPct val="0"/>
              </a:spcAft>
              <a:buFont typeface="Wingdings" panose="05000000000000000000" pitchFamily="2" charset="2"/>
              <a:buChar char="ü"/>
              <a:defRPr/>
            </a:pPr>
            <a:r>
              <a:rPr lang="en-US" sz="2800" b="1" u="sng">
                <a:latin typeface="Tahoma"/>
                <a:ea typeface="Tahoma"/>
                <a:cs typeface="Tahoma"/>
              </a:rPr>
              <a:t>Check your DU email regularly </a:t>
            </a:r>
          </a:p>
        </p:txBody>
      </p:sp>
      <p:sp>
        <p:nvSpPr>
          <p:cNvPr id="4" name="TextBox 3">
            <a:extLst>
              <a:ext uri="{FF2B5EF4-FFF2-40B4-BE49-F238E27FC236}">
                <a16:creationId xmlns:a16="http://schemas.microsoft.com/office/drawing/2014/main" id="{2F9F669E-E36E-0D8F-D4E5-6AD69085ADE2}"/>
              </a:ext>
            </a:extLst>
          </p:cNvPr>
          <p:cNvSpPr txBox="1"/>
          <p:nvPr/>
        </p:nvSpPr>
        <p:spPr>
          <a:xfrm>
            <a:off x="1526069" y="1178701"/>
            <a:ext cx="5153975" cy="646331"/>
          </a:xfrm>
          <a:prstGeom prst="rect">
            <a:avLst/>
          </a:prstGeom>
          <a:noFill/>
        </p:spPr>
        <p:txBody>
          <a:bodyPr wrap="none" lIns="91440" tIns="45720" rIns="91440" bIns="45720" rtlCol="0" anchor="t">
            <a:spAutoFit/>
          </a:bodyPr>
          <a:lstStyle/>
          <a:p>
            <a:r>
              <a:rPr lang="en-US" sz="3600" b="1">
                <a:solidFill>
                  <a:srgbClr val="AA9767"/>
                </a:solidFill>
                <a:latin typeface="Neue Haas Grotesk Text Pro" panose="020F0502020204030204" pitchFamily="34" charset="0"/>
                <a:cs typeface="Neue Haas Grotesk Text Pro" panose="020F0502020204030204" pitchFamily="34" charset="0"/>
              </a:rPr>
              <a:t>Tips for Emailing ISSS</a:t>
            </a:r>
            <a:endParaRPr lang="en-US" sz="3600" b="1">
              <a:latin typeface="Tahoma"/>
              <a:ea typeface="Tahoma"/>
              <a:cs typeface="Tahoma"/>
            </a:endParaRPr>
          </a:p>
        </p:txBody>
      </p:sp>
      <p:pic>
        <p:nvPicPr>
          <p:cNvPr id="1026" name="Picture 2" descr="Outlook Logo, symbol, meaning, history, PNG">
            <a:extLst>
              <a:ext uri="{FF2B5EF4-FFF2-40B4-BE49-F238E27FC236}">
                <a16:creationId xmlns:a16="http://schemas.microsoft.com/office/drawing/2014/main" id="{CB793F85-FE68-18C6-50C9-612A1F04F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536" y="144936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97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222FABFD-73C9-FC27-FA65-2F73D945B6F8}"/>
              </a:ext>
            </a:extLst>
          </p:cNvPr>
          <p:cNvSpPr/>
          <p:nvPr/>
        </p:nvSpPr>
        <p:spPr>
          <a:xfrm>
            <a:off x="6892630" y="1863662"/>
            <a:ext cx="4675749" cy="25083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8;p26">
            <a:extLst>
              <a:ext uri="{FF2B5EF4-FFF2-40B4-BE49-F238E27FC236}">
                <a16:creationId xmlns:a16="http://schemas.microsoft.com/office/drawing/2014/main" id="{EFC18642-C08F-00DA-61F4-29BBD3A0E240}"/>
              </a:ext>
            </a:extLst>
          </p:cNvPr>
          <p:cNvSpPr txBox="1">
            <a:spLocks/>
          </p:cNvSpPr>
          <p:nvPr/>
        </p:nvSpPr>
        <p:spPr>
          <a:xfrm>
            <a:off x="6892630" y="2183421"/>
            <a:ext cx="4675749" cy="1917557"/>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pPr algn="ctr"/>
            <a:r>
              <a:rPr lang="en-US">
                <a:solidFill>
                  <a:schemeClr val="bg1"/>
                </a:solidFill>
                <a:latin typeface="Neue Haas Grotesk Text Pro" panose="020F0502020204030204" pitchFamily="34" charset="0"/>
                <a:cs typeface="Neue Haas Grotesk Text Pro" panose="020F0502020204030204" pitchFamily="34" charset="0"/>
              </a:rPr>
              <a:t>Ways to Connect with ISSS</a:t>
            </a:r>
          </a:p>
        </p:txBody>
      </p:sp>
      <p:sp>
        <p:nvSpPr>
          <p:cNvPr id="13" name="Rectangle 12">
            <a:extLst>
              <a:ext uri="{FF2B5EF4-FFF2-40B4-BE49-F238E27FC236}">
                <a16:creationId xmlns:a16="http://schemas.microsoft.com/office/drawing/2014/main" id="{EB2CB1A4-11DD-7FCD-EC4A-A1A25A123E76}"/>
              </a:ext>
            </a:extLst>
          </p:cNvPr>
          <p:cNvSpPr/>
          <p:nvPr/>
        </p:nvSpPr>
        <p:spPr>
          <a:xfrm>
            <a:off x="1712604" y="855925"/>
            <a:ext cx="7517900" cy="523220"/>
          </a:xfrm>
          <a:prstGeom prst="rect">
            <a:avLst/>
          </a:prstGeom>
        </p:spPr>
        <p:txBody>
          <a:bodyPr wrap="square" lIns="91440" tIns="45720" rIns="91440" bIns="45720" anchor="t">
            <a:spAutoFit/>
          </a:bodyPr>
          <a:lstStyle/>
          <a:p>
            <a:r>
              <a:rPr lang="en-US" sz="2800" b="1">
                <a:solidFill>
                  <a:srgbClr val="A50032"/>
                </a:solidFill>
                <a:latin typeface="Tahoma"/>
                <a:ea typeface="Tahoma"/>
                <a:cs typeface="Tahoma"/>
              </a:rPr>
              <a:t>https://internationalization.du.edu/isss</a:t>
            </a:r>
            <a:endParaRPr lang="en-US" sz="2000" b="1" i="1">
              <a:solidFill>
                <a:srgbClr val="A50032"/>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AD66F137-DFB3-52D9-D1E7-85D0D764AFBA}"/>
              </a:ext>
            </a:extLst>
          </p:cNvPr>
          <p:cNvSpPr/>
          <p:nvPr/>
        </p:nvSpPr>
        <p:spPr>
          <a:xfrm>
            <a:off x="3126127" y="2618979"/>
            <a:ext cx="3412139" cy="523220"/>
          </a:xfrm>
          <a:prstGeom prst="rect">
            <a:avLst/>
          </a:prstGeom>
        </p:spPr>
        <p:txBody>
          <a:bodyPr wrap="square" lIns="91440" tIns="45720" rIns="91440" bIns="45720" anchor="t">
            <a:spAutoFit/>
          </a:bodyPr>
          <a:lstStyle/>
          <a:p>
            <a:pPr>
              <a:spcBef>
                <a:spcPts val="600"/>
              </a:spcBef>
              <a:spcAft>
                <a:spcPts val="600"/>
              </a:spcAft>
            </a:pPr>
            <a:r>
              <a:rPr lang="en-US" sz="2800" b="1">
                <a:solidFill>
                  <a:srgbClr val="A50032"/>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isss@du.edu</a:t>
            </a:r>
            <a:r>
              <a:rPr lang="en-US" sz="2800" b="1">
                <a:solidFill>
                  <a:srgbClr val="A50032"/>
                </a:solidFill>
                <a:latin typeface="Tahoma" panose="020B0604030504040204" pitchFamily="34" charset="0"/>
                <a:ea typeface="Tahoma" panose="020B0604030504040204" pitchFamily="34" charset="0"/>
                <a:cs typeface="Tahoma" panose="020B0604030504040204" pitchFamily="34" charset="0"/>
              </a:rPr>
              <a:t> </a:t>
            </a:r>
          </a:p>
        </p:txBody>
      </p:sp>
      <p:pic>
        <p:nvPicPr>
          <p:cNvPr id="15" name="Picture 14">
            <a:extLst>
              <a:ext uri="{FF2B5EF4-FFF2-40B4-BE49-F238E27FC236}">
                <a16:creationId xmlns:a16="http://schemas.microsoft.com/office/drawing/2014/main" id="{7119F9AE-5E28-FB9F-34FA-4CA3537301E6}"/>
              </a:ext>
            </a:extLst>
          </p:cNvPr>
          <p:cNvPicPr>
            <a:picLocks noChangeAspect="1"/>
          </p:cNvPicPr>
          <p:nvPr/>
        </p:nvPicPr>
        <p:blipFill>
          <a:blip r:embed="rId3"/>
          <a:stretch>
            <a:fillRect/>
          </a:stretch>
        </p:blipFill>
        <p:spPr>
          <a:xfrm>
            <a:off x="1706285" y="2494206"/>
            <a:ext cx="1065478" cy="1040574"/>
          </a:xfrm>
          <a:prstGeom prst="rect">
            <a:avLst/>
          </a:prstGeom>
        </p:spPr>
      </p:pic>
      <p:sp>
        <p:nvSpPr>
          <p:cNvPr id="19" name="Rectangle 18">
            <a:extLst>
              <a:ext uri="{FF2B5EF4-FFF2-40B4-BE49-F238E27FC236}">
                <a16:creationId xmlns:a16="http://schemas.microsoft.com/office/drawing/2014/main" id="{298D17E9-3C7D-A1C1-4619-9A4C6723C0EC}"/>
              </a:ext>
            </a:extLst>
          </p:cNvPr>
          <p:cNvSpPr/>
          <p:nvPr/>
        </p:nvSpPr>
        <p:spPr>
          <a:xfrm>
            <a:off x="3033581" y="4671543"/>
            <a:ext cx="6196923" cy="523220"/>
          </a:xfrm>
          <a:prstGeom prst="rect">
            <a:avLst/>
          </a:prstGeom>
        </p:spPr>
        <p:txBody>
          <a:bodyPr wrap="square" lIns="91440" tIns="45720" rIns="91440" bIns="45720" anchor="t">
            <a:spAutoFit/>
          </a:bodyPr>
          <a:lstStyle/>
          <a:p>
            <a:pPr>
              <a:spcBef>
                <a:spcPts val="600"/>
              </a:spcBef>
              <a:spcAft>
                <a:spcPts val="600"/>
              </a:spcAft>
            </a:pPr>
            <a:r>
              <a:rPr lang="en-US" sz="2800" b="1">
                <a:solidFill>
                  <a:srgbClr val="A50032"/>
                </a:solidFill>
                <a:latin typeface="Tahoma"/>
                <a:ea typeface="Tahoma"/>
                <a:cs typeface="Tahoma"/>
              </a:rPr>
              <a:t>Instagram @isss_du</a:t>
            </a:r>
          </a:p>
        </p:txBody>
      </p:sp>
      <p:pic>
        <p:nvPicPr>
          <p:cNvPr id="2050" name="Picture 2">
            <a:extLst>
              <a:ext uri="{FF2B5EF4-FFF2-40B4-BE49-F238E27FC236}">
                <a16:creationId xmlns:a16="http://schemas.microsoft.com/office/drawing/2014/main" id="{487C4008-6C87-2500-05CD-DCA42BF90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139" y="4384248"/>
            <a:ext cx="1097811" cy="1097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895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80F34-33C9-CAD0-85C8-1AF172574E25}"/>
            </a:ext>
          </a:extLst>
        </p:cNvPr>
        <p:cNvGrpSpPr/>
        <p:nvPr/>
      </p:nvGrpSpPr>
      <p:grpSpPr>
        <a:xfrm>
          <a:off x="0" y="0"/>
          <a:ext cx="0" cy="0"/>
          <a:chOff x="0" y="0"/>
          <a:chExt cx="0" cy="0"/>
        </a:xfrm>
      </p:grpSpPr>
      <p:sp>
        <p:nvSpPr>
          <p:cNvPr id="3" name="Google Shape;148;p26">
            <a:extLst>
              <a:ext uri="{FF2B5EF4-FFF2-40B4-BE49-F238E27FC236}">
                <a16:creationId xmlns:a16="http://schemas.microsoft.com/office/drawing/2014/main" id="{99CDAD70-D059-5203-9923-F238CD2630B8}"/>
              </a:ext>
            </a:extLst>
          </p:cNvPr>
          <p:cNvSpPr txBox="1">
            <a:spLocks/>
          </p:cNvSpPr>
          <p:nvPr/>
        </p:nvSpPr>
        <p:spPr>
          <a:xfrm>
            <a:off x="1239028" y="0"/>
            <a:ext cx="9291984" cy="1369015"/>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pPr algn="ctr"/>
            <a:r>
              <a:rPr lang="en-US">
                <a:solidFill>
                  <a:srgbClr val="AA9767"/>
                </a:solidFill>
                <a:latin typeface="Neue Haas Grotesk Text Pro" panose="020F0502020204030204" pitchFamily="34" charset="0"/>
                <a:cs typeface="Neue Haas Grotesk Text Pro" panose="020F0502020204030204" pitchFamily="34" charset="0"/>
              </a:rPr>
              <a:t>Resources</a:t>
            </a:r>
          </a:p>
        </p:txBody>
      </p:sp>
      <p:sp>
        <p:nvSpPr>
          <p:cNvPr id="4" name="TextBox 3">
            <a:extLst>
              <a:ext uri="{FF2B5EF4-FFF2-40B4-BE49-F238E27FC236}">
                <a16:creationId xmlns:a16="http://schemas.microsoft.com/office/drawing/2014/main" id="{71628E1A-0F16-4A05-F16A-4C13366F8B61}"/>
              </a:ext>
            </a:extLst>
          </p:cNvPr>
          <p:cNvSpPr txBox="1"/>
          <p:nvPr/>
        </p:nvSpPr>
        <p:spPr>
          <a:xfrm>
            <a:off x="294577" y="1698967"/>
            <a:ext cx="11180885" cy="4524315"/>
          </a:xfrm>
          <a:prstGeom prst="rect">
            <a:avLst/>
          </a:prstGeom>
          <a:noFill/>
        </p:spPr>
        <p:txBody>
          <a:bodyPr wrap="square">
            <a:spAutoFit/>
          </a:bodyPr>
          <a:lstStyle/>
          <a:p>
            <a:r>
              <a:rPr lang="en-US"/>
              <a:t>Denver International Airport: </a:t>
            </a:r>
            <a:r>
              <a:rPr lang="en-US">
                <a:hlinkClick r:id="rId2"/>
              </a:rPr>
              <a:t>https://www.flydenver.com/international-travelers/</a:t>
            </a:r>
            <a:endParaRPr lang="en-US"/>
          </a:p>
          <a:p>
            <a:endParaRPr lang="en-US"/>
          </a:p>
          <a:p>
            <a:r>
              <a:rPr lang="en-US"/>
              <a:t>CBP list of restricted items and what to declare: </a:t>
            </a:r>
            <a:r>
              <a:rPr lang="en-US">
                <a:hlinkClick r:id="rId3"/>
              </a:rPr>
              <a:t>https://www.cbp.gov/travel/us-citizens/know-before-you-go/prohibited-and-restricted-items</a:t>
            </a:r>
            <a:r>
              <a:rPr lang="en-US"/>
              <a:t> </a:t>
            </a:r>
          </a:p>
          <a:p>
            <a:endParaRPr lang="en-US"/>
          </a:p>
          <a:p>
            <a:r>
              <a:rPr lang="en-US"/>
              <a:t>Information on Clearing Customs: </a:t>
            </a:r>
            <a:r>
              <a:rPr lang="en-US">
                <a:hlinkClick r:id="rId4"/>
              </a:rPr>
              <a:t>https://www.cbp.gov/travel/clearing-customs</a:t>
            </a:r>
            <a:r>
              <a:rPr lang="en-US"/>
              <a:t> </a:t>
            </a:r>
          </a:p>
          <a:p>
            <a:endParaRPr lang="en-US"/>
          </a:p>
          <a:p>
            <a:r>
              <a:rPr lang="en-US"/>
              <a:t>Information for Admission into the U.S.: </a:t>
            </a:r>
            <a:r>
              <a:rPr lang="en-US">
                <a:hlinkClick r:id="rId5"/>
              </a:rPr>
              <a:t>https://www.cbp.gov/travel/international-visitors/applying-admission-united-states</a:t>
            </a:r>
            <a:r>
              <a:rPr lang="en-US"/>
              <a:t> </a:t>
            </a:r>
          </a:p>
          <a:p>
            <a:endParaRPr lang="en-US"/>
          </a:p>
          <a:p>
            <a:r>
              <a:rPr lang="en-US"/>
              <a:t>ACLU Know Your Rights at the Border: </a:t>
            </a:r>
            <a:r>
              <a:rPr lang="en-US">
                <a:hlinkClick r:id="rId6"/>
              </a:rPr>
              <a:t>https://www.aclu.org/know-your-rights/what-do-when-encountering-law-enforcement-airports-and-other-ports-entry-us</a:t>
            </a:r>
            <a:r>
              <a:rPr lang="en-US"/>
              <a:t> </a:t>
            </a:r>
          </a:p>
          <a:p>
            <a:endParaRPr lang="en-US"/>
          </a:p>
          <a:p>
            <a:r>
              <a:rPr lang="en-US"/>
              <a:t>ISSS Travel Website: </a:t>
            </a:r>
            <a:r>
              <a:rPr lang="en-US">
                <a:hlinkClick r:id="rId7"/>
              </a:rPr>
              <a:t>https://internationalization.du.edu/isss/current-students/travel</a:t>
            </a:r>
            <a:r>
              <a:rPr lang="en-US"/>
              <a:t> </a:t>
            </a:r>
          </a:p>
          <a:p>
            <a:endParaRPr lang="en-US"/>
          </a:p>
          <a:p>
            <a:r>
              <a:rPr lang="en-US"/>
              <a:t>ISSS Immigration Update Website: </a:t>
            </a:r>
            <a:r>
              <a:rPr lang="en-US">
                <a:hlinkClick r:id="rId8"/>
              </a:rPr>
              <a:t>https://internationalization.du.edu/isss/content/immigration-updates</a:t>
            </a:r>
            <a:r>
              <a:rPr lang="en-US"/>
              <a:t> </a:t>
            </a:r>
          </a:p>
        </p:txBody>
      </p:sp>
    </p:spTree>
    <p:extLst>
      <p:ext uri="{BB962C8B-B14F-4D97-AF65-F5344CB8AC3E}">
        <p14:creationId xmlns:p14="http://schemas.microsoft.com/office/powerpoint/2010/main" val="3921451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BC6F28-AFA3-CBC4-DCAB-8E2611969D7D}"/>
              </a:ext>
            </a:extLst>
          </p:cNvPr>
          <p:cNvSpPr txBox="1"/>
          <p:nvPr/>
        </p:nvSpPr>
        <p:spPr>
          <a:xfrm>
            <a:off x="3294656" y="306143"/>
            <a:ext cx="3682759" cy="307777"/>
          </a:xfrm>
          <a:prstGeom prst="rect">
            <a:avLst/>
          </a:prstGeom>
          <a:noFill/>
        </p:spPr>
        <p:txBody>
          <a:bodyPr wrap="square" rtlCol="0">
            <a:spAutoFit/>
          </a:bodyPr>
          <a:lstStyle/>
          <a:p>
            <a:r>
              <a:rPr lang="en-US" sz="1400" b="1">
                <a:solidFill>
                  <a:schemeClr val="bg1"/>
                </a:solidFill>
                <a:latin typeface="Neue Haas Unica W1G" panose="020B0504030206020203" pitchFamily="34" charset="0"/>
              </a:rPr>
              <a:t>International Student &amp; Scholar Services</a:t>
            </a:r>
          </a:p>
        </p:txBody>
      </p:sp>
    </p:spTree>
    <p:extLst>
      <p:ext uri="{BB962C8B-B14F-4D97-AF65-F5344CB8AC3E}">
        <p14:creationId xmlns:p14="http://schemas.microsoft.com/office/powerpoint/2010/main" val="2037712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93C2CF-F821-31FD-AD18-1E02E0F1E550}"/>
              </a:ext>
            </a:extLst>
          </p:cNvPr>
          <p:cNvSpPr/>
          <p:nvPr/>
        </p:nvSpPr>
        <p:spPr>
          <a:xfrm>
            <a:off x="750985" y="1443841"/>
            <a:ext cx="4805753" cy="4739759"/>
          </a:xfrm>
          <a:prstGeom prst="rect">
            <a:avLst/>
          </a:prstGeom>
        </p:spPr>
        <p:txBody>
          <a:bodyPr wrap="square" lIns="91440" tIns="45720" rIns="91440" bIns="45720" anchor="t">
            <a:spAutoFit/>
          </a:bodyPr>
          <a:lstStyle/>
          <a:p>
            <a:pPr defTabSz="457200" fontAlgn="base">
              <a:spcBef>
                <a:spcPct val="0"/>
              </a:spcBef>
              <a:spcAft>
                <a:spcPct val="0"/>
              </a:spcAft>
              <a:defRPr/>
            </a:pPr>
            <a:r>
              <a:rPr lang="en-US" sz="2800">
                <a:latin typeface="Tahoma"/>
                <a:ea typeface="Tahoma"/>
                <a:cs typeface="Tahoma"/>
              </a:rPr>
              <a:t>Introductions</a:t>
            </a:r>
          </a:p>
          <a:p>
            <a:pPr defTabSz="457200" fontAlgn="base">
              <a:spcBef>
                <a:spcPct val="0"/>
              </a:spcBef>
              <a:spcAft>
                <a:spcPct val="0"/>
              </a:spcAft>
              <a:defRPr/>
            </a:pPr>
            <a:endParaRPr lang="en-US" sz="1000">
              <a:latin typeface="Tahoma"/>
              <a:ea typeface="Tahoma"/>
              <a:cs typeface="Tahoma"/>
            </a:endParaRPr>
          </a:p>
          <a:p>
            <a:pPr defTabSz="457200" fontAlgn="base">
              <a:spcBef>
                <a:spcPct val="0"/>
              </a:spcBef>
              <a:spcAft>
                <a:spcPct val="0"/>
              </a:spcAft>
              <a:defRPr/>
            </a:pPr>
            <a:r>
              <a:rPr lang="en-US" sz="2800">
                <a:latin typeface="Tahoma"/>
                <a:ea typeface="Tahoma"/>
                <a:cs typeface="Tahoma"/>
              </a:rPr>
              <a:t>Important Documents</a:t>
            </a:r>
          </a:p>
          <a:p>
            <a:pPr defTabSz="457200" fontAlgn="base">
              <a:spcBef>
                <a:spcPct val="0"/>
              </a:spcBef>
              <a:spcAft>
                <a:spcPct val="0"/>
              </a:spcAft>
              <a:defRPr/>
            </a:pPr>
            <a:endParaRPr lang="en-US" sz="1000">
              <a:latin typeface="Tahoma"/>
              <a:ea typeface="Tahoma"/>
              <a:cs typeface="Tahoma"/>
            </a:endParaRPr>
          </a:p>
          <a:p>
            <a:pPr defTabSz="457200" fontAlgn="base">
              <a:spcBef>
                <a:spcPct val="0"/>
              </a:spcBef>
              <a:spcAft>
                <a:spcPct val="0"/>
              </a:spcAft>
              <a:defRPr/>
            </a:pPr>
            <a:r>
              <a:rPr lang="en-US" sz="2800">
                <a:latin typeface="Tahoma"/>
                <a:ea typeface="Tahoma"/>
                <a:cs typeface="Tahoma"/>
              </a:rPr>
              <a:t>What to expect on arrival</a:t>
            </a:r>
          </a:p>
          <a:p>
            <a:pPr defTabSz="457200" fontAlgn="base">
              <a:spcBef>
                <a:spcPct val="0"/>
              </a:spcBef>
              <a:spcAft>
                <a:spcPct val="0"/>
              </a:spcAft>
              <a:defRPr/>
            </a:pPr>
            <a:endParaRPr lang="en-US" sz="1000">
              <a:latin typeface="Tahoma"/>
              <a:ea typeface="Tahoma"/>
              <a:cs typeface="Tahoma"/>
            </a:endParaRPr>
          </a:p>
          <a:p>
            <a:pPr defTabSz="457200" fontAlgn="base">
              <a:spcBef>
                <a:spcPct val="0"/>
              </a:spcBef>
              <a:spcAft>
                <a:spcPct val="0"/>
              </a:spcAft>
              <a:defRPr/>
            </a:pPr>
            <a:r>
              <a:rPr lang="en-US" sz="2800">
                <a:latin typeface="Tahoma"/>
                <a:ea typeface="Tahoma"/>
                <a:cs typeface="Tahoma"/>
              </a:rPr>
              <a:t>What if there is a problem?</a:t>
            </a:r>
          </a:p>
          <a:p>
            <a:pPr defTabSz="457200" fontAlgn="base">
              <a:spcBef>
                <a:spcPct val="0"/>
              </a:spcBef>
              <a:spcAft>
                <a:spcPct val="0"/>
              </a:spcAft>
              <a:defRPr/>
            </a:pPr>
            <a:endParaRPr lang="en-US" sz="1000">
              <a:latin typeface="Tahoma"/>
              <a:ea typeface="Tahoma"/>
              <a:cs typeface="Tahoma"/>
            </a:endParaRPr>
          </a:p>
          <a:p>
            <a:pPr defTabSz="457200" fontAlgn="base">
              <a:spcBef>
                <a:spcPct val="0"/>
              </a:spcBef>
              <a:spcAft>
                <a:spcPct val="0"/>
              </a:spcAft>
              <a:defRPr/>
            </a:pPr>
            <a:r>
              <a:rPr lang="en-US" sz="2800">
                <a:latin typeface="Tahoma"/>
                <a:ea typeface="Tahoma"/>
                <a:cs typeface="Tahoma"/>
              </a:rPr>
              <a:t>How to Contact ISSS</a:t>
            </a:r>
          </a:p>
          <a:p>
            <a:pPr defTabSz="457200" fontAlgn="base">
              <a:spcBef>
                <a:spcPct val="0"/>
              </a:spcBef>
              <a:spcAft>
                <a:spcPct val="0"/>
              </a:spcAft>
              <a:defRPr/>
            </a:pPr>
            <a:endParaRPr lang="en-US" sz="1000">
              <a:latin typeface="Tahoma"/>
              <a:ea typeface="Tahoma"/>
              <a:cs typeface="Tahoma"/>
            </a:endParaRPr>
          </a:p>
          <a:p>
            <a:pPr defTabSz="457200" fontAlgn="base">
              <a:spcBef>
                <a:spcPct val="0"/>
              </a:spcBef>
              <a:spcAft>
                <a:spcPct val="0"/>
              </a:spcAft>
              <a:defRPr/>
            </a:pPr>
            <a:r>
              <a:rPr lang="en-US" sz="2800">
                <a:latin typeface="Tahoma"/>
                <a:ea typeface="Tahoma"/>
                <a:cs typeface="Tahoma"/>
              </a:rPr>
              <a:t>Resources</a:t>
            </a:r>
          </a:p>
          <a:p>
            <a:pPr defTabSz="457200" fontAlgn="base">
              <a:spcBef>
                <a:spcPct val="0"/>
              </a:spcBef>
              <a:spcAft>
                <a:spcPct val="0"/>
              </a:spcAft>
              <a:defRPr/>
            </a:pPr>
            <a:endParaRPr lang="en-US" sz="2800">
              <a:latin typeface="Tahoma"/>
              <a:ea typeface="Tahoma"/>
              <a:cs typeface="Tahoma"/>
            </a:endParaRPr>
          </a:p>
          <a:p>
            <a:pPr marL="457200" indent="-457200" defTabSz="457200" fontAlgn="base">
              <a:spcBef>
                <a:spcPct val="0"/>
              </a:spcBef>
              <a:spcAft>
                <a:spcPct val="0"/>
              </a:spcAft>
              <a:buFont typeface="Arial" panose="020B0604020202020204" pitchFamily="34" charset="0"/>
              <a:buChar char="•"/>
              <a:defRPr/>
            </a:pPr>
            <a:endParaRPr lang="en-US" sz="2800">
              <a:latin typeface="Tahoma"/>
              <a:ea typeface="Tahoma"/>
              <a:cs typeface="Tahoma"/>
            </a:endParaRPr>
          </a:p>
          <a:p>
            <a:pPr marL="457200" indent="-457200" defTabSz="457200" fontAlgn="base">
              <a:spcBef>
                <a:spcPct val="0"/>
              </a:spcBef>
              <a:spcAft>
                <a:spcPct val="0"/>
              </a:spcAft>
              <a:buFont typeface="Arial" panose="020B0604020202020204" pitchFamily="34" charset="0"/>
              <a:buChar char="•"/>
              <a:defRPr/>
            </a:pPr>
            <a:endParaRPr lang="en-US" sz="2800">
              <a:latin typeface="Tahoma"/>
              <a:ea typeface="Tahoma"/>
              <a:cs typeface="Tahoma"/>
            </a:endParaRPr>
          </a:p>
        </p:txBody>
      </p:sp>
      <p:sp>
        <p:nvSpPr>
          <p:cNvPr id="4" name="TextBox 3">
            <a:extLst>
              <a:ext uri="{FF2B5EF4-FFF2-40B4-BE49-F238E27FC236}">
                <a16:creationId xmlns:a16="http://schemas.microsoft.com/office/drawing/2014/main" id="{2F9F669E-E36E-0D8F-D4E5-6AD69085ADE2}"/>
              </a:ext>
            </a:extLst>
          </p:cNvPr>
          <p:cNvSpPr txBox="1"/>
          <p:nvPr/>
        </p:nvSpPr>
        <p:spPr>
          <a:xfrm>
            <a:off x="1460755" y="394929"/>
            <a:ext cx="2302233" cy="769441"/>
          </a:xfrm>
          <a:prstGeom prst="rect">
            <a:avLst/>
          </a:prstGeom>
          <a:noFill/>
        </p:spPr>
        <p:txBody>
          <a:bodyPr wrap="none" lIns="91440" tIns="45720" rIns="91440" bIns="45720" rtlCol="0" anchor="t">
            <a:spAutoFit/>
          </a:bodyPr>
          <a:lstStyle/>
          <a:p>
            <a:r>
              <a:rPr lang="en-US" sz="4400" b="1">
                <a:solidFill>
                  <a:srgbClr val="AA9767"/>
                </a:solidFill>
                <a:latin typeface="Neue Haas Grotesk Text Pro" panose="020F0502020204030204" pitchFamily="34" charset="0"/>
                <a:cs typeface="Neue Haas Grotesk Text Pro" panose="020F0502020204030204" pitchFamily="34" charset="0"/>
              </a:rPr>
              <a:t>Agenda</a:t>
            </a:r>
            <a:endParaRPr lang="en-US" sz="4400" b="1">
              <a:latin typeface="Neue Haas Grotesk Text Pro" panose="020F0502020204030204" pitchFamily="34" charset="0"/>
              <a:cs typeface="Neue Haas Grotesk Text Pro" panose="020F0502020204030204" pitchFamily="34" charset="0"/>
            </a:endParaRPr>
          </a:p>
        </p:txBody>
      </p:sp>
    </p:spTree>
    <p:extLst>
      <p:ext uri="{BB962C8B-B14F-4D97-AF65-F5344CB8AC3E}">
        <p14:creationId xmlns:p14="http://schemas.microsoft.com/office/powerpoint/2010/main" val="406554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8;p26">
            <a:extLst>
              <a:ext uri="{FF2B5EF4-FFF2-40B4-BE49-F238E27FC236}">
                <a16:creationId xmlns:a16="http://schemas.microsoft.com/office/drawing/2014/main" id="{EFC18642-C08F-00DA-61F4-29BBD3A0E240}"/>
              </a:ext>
            </a:extLst>
          </p:cNvPr>
          <p:cNvSpPr txBox="1">
            <a:spLocks/>
          </p:cNvSpPr>
          <p:nvPr/>
        </p:nvSpPr>
        <p:spPr>
          <a:xfrm>
            <a:off x="3915439" y="115094"/>
            <a:ext cx="3953523" cy="1116803"/>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srgbClr val="AA9767"/>
                </a:solidFill>
                <a:effectLst/>
                <a:uLnTx/>
                <a:uFillTx/>
                <a:latin typeface="Neue Haas Grotesk Text Pro" panose="020F0502020204030204" pitchFamily="34" charset="0"/>
                <a:ea typeface="+mn-ea"/>
                <a:cs typeface="Neue Haas Grotesk Text Pro" panose="020F0502020204030204" pitchFamily="34" charset="0"/>
              </a:rPr>
              <a:t>Introductions</a:t>
            </a:r>
            <a:endParaRPr lang="en-US">
              <a:latin typeface="Neue Haas Grotesk Text Pro" panose="020F0502020204030204" pitchFamily="34" charset="0"/>
              <a:cs typeface="Neue Haas Grotesk Text Pro" panose="020F0502020204030204" pitchFamily="34" charset="0"/>
            </a:endParaRPr>
          </a:p>
        </p:txBody>
      </p:sp>
      <p:sp>
        <p:nvSpPr>
          <p:cNvPr id="4" name="Title 6">
            <a:extLst>
              <a:ext uri="{FF2B5EF4-FFF2-40B4-BE49-F238E27FC236}">
                <a16:creationId xmlns:a16="http://schemas.microsoft.com/office/drawing/2014/main" id="{FD9A5DB5-74EA-61CA-B5F4-0BB9BAD97E33}"/>
              </a:ext>
            </a:extLst>
          </p:cNvPr>
          <p:cNvSpPr txBox="1">
            <a:spLocks/>
          </p:cNvSpPr>
          <p:nvPr/>
        </p:nvSpPr>
        <p:spPr>
          <a:xfrm>
            <a:off x="4029012" y="3966682"/>
            <a:ext cx="1880420" cy="1455360"/>
          </a:xfrm>
          <a:prstGeom prst="rect">
            <a:avLst/>
          </a:prstGeom>
          <a:solidFill>
            <a:schemeClr val="bg1"/>
          </a:solidFill>
        </p:spPr>
        <p:txBody>
          <a:bodyPr lIns="91440" tIns="45720" rIns="91440" bIns="45720" anchor="t"/>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a:latin typeface="Tahoma"/>
                <a:ea typeface="Tahoma"/>
                <a:cs typeface="Tahoma"/>
              </a:rPr>
              <a:t>Tom King</a:t>
            </a:r>
          </a:p>
          <a:p>
            <a:endParaRPr lang="en-US" sz="60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400" i="1">
                <a:latin typeface="Tahoma"/>
                <a:ea typeface="Tahoma"/>
                <a:cs typeface="Tahoma"/>
              </a:rPr>
              <a:t>Senior International Student Advisor</a:t>
            </a:r>
          </a:p>
          <a:p>
            <a:pPr algn="l"/>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C99838AF-C98C-DD02-35A2-A6578B5BF35C}"/>
              </a:ext>
            </a:extLst>
          </p:cNvPr>
          <p:cNvSpPr/>
          <p:nvPr/>
        </p:nvSpPr>
        <p:spPr>
          <a:xfrm>
            <a:off x="5040828" y="3943717"/>
            <a:ext cx="3953522" cy="861774"/>
          </a:xfrm>
          <a:prstGeom prst="rect">
            <a:avLst/>
          </a:prstGeom>
        </p:spPr>
        <p:txBody>
          <a:bodyPr wrap="square" lIns="91440" tIns="45720" rIns="91440" bIns="45720" anchor="t">
            <a:spAutoFit/>
          </a:bodyPr>
          <a:lstStyle/>
          <a:p>
            <a:pPr algn="ctr"/>
            <a:r>
              <a:rPr lang="en-US" sz="1400" b="1">
                <a:latin typeface="Tahoma"/>
                <a:ea typeface="Tahoma"/>
                <a:cs typeface="Tahoma"/>
              </a:rPr>
              <a:t>Katie Pettet</a:t>
            </a:r>
          </a:p>
          <a:p>
            <a:pPr algn="ctr"/>
            <a:endParaRPr lang="en-US" sz="60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r>
              <a:rPr lang="en-US" sz="1400" i="1">
                <a:latin typeface="Tahoma"/>
                <a:ea typeface="Tahoma"/>
                <a:cs typeface="Tahoma"/>
              </a:rPr>
              <a:t>Assistant Director</a:t>
            </a:r>
            <a:endParaRPr lang="en-US" sz="1400"/>
          </a:p>
          <a:p>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2A6F0F6-7A0D-1CB2-2C73-6936F394C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725" y="1506538"/>
            <a:ext cx="1787595" cy="2346845"/>
          </a:xfrm>
          <a:prstGeom prst="rect">
            <a:avLst/>
          </a:prstGeom>
        </p:spPr>
      </p:pic>
      <p:sp>
        <p:nvSpPr>
          <p:cNvPr id="8" name="Rectangle 7">
            <a:extLst>
              <a:ext uri="{FF2B5EF4-FFF2-40B4-BE49-F238E27FC236}">
                <a16:creationId xmlns:a16="http://schemas.microsoft.com/office/drawing/2014/main" id="{605393E7-981C-AB02-5DBF-A6652BED8099}"/>
              </a:ext>
            </a:extLst>
          </p:cNvPr>
          <p:cNvSpPr/>
          <p:nvPr/>
        </p:nvSpPr>
        <p:spPr>
          <a:xfrm>
            <a:off x="10006166" y="3990522"/>
            <a:ext cx="2024414" cy="1261884"/>
          </a:xfrm>
          <a:prstGeom prst="rect">
            <a:avLst/>
          </a:prstGeom>
        </p:spPr>
        <p:txBody>
          <a:bodyPr wrap="square" lIns="91440" tIns="45720" rIns="91440" bIns="45720" anchor="t">
            <a:spAutoFit/>
          </a:bodyPr>
          <a:lstStyle/>
          <a:p>
            <a:pPr algn="ctr"/>
            <a:r>
              <a:rPr lang="en-US" sz="1400" b="1">
                <a:latin typeface="Tahoma"/>
                <a:ea typeface="Tahoma"/>
                <a:cs typeface="Tahoma"/>
              </a:rPr>
              <a:t>Vacant</a:t>
            </a:r>
            <a:endParaRPr lang="en-US" sz="600" b="1" i="1">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endParaRPr lang="en-US" sz="600" i="1">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r>
              <a:rPr lang="en-US" sz="1400" i="1">
                <a:latin typeface="Tahoma"/>
                <a:ea typeface="Tahoma"/>
                <a:cs typeface="Tahoma"/>
              </a:rPr>
              <a:t>International Community &amp; Programming Coordinator </a:t>
            </a:r>
            <a:endParaRPr lang="en-US" sz="1400" i="1">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143382E2-9718-57F6-96D5-679831C875AE}"/>
              </a:ext>
            </a:extLst>
          </p:cNvPr>
          <p:cNvSpPr/>
          <p:nvPr/>
        </p:nvSpPr>
        <p:spPr>
          <a:xfrm>
            <a:off x="8522009" y="3140744"/>
            <a:ext cx="237566" cy="369332"/>
          </a:xfrm>
          <a:prstGeom prst="rect">
            <a:avLst/>
          </a:prstGeom>
        </p:spPr>
        <p:txBody>
          <a:bodyPr wrap="none">
            <a:spAutoFit/>
          </a:bodyPr>
          <a:lstStyle/>
          <a:p>
            <a:r>
              <a:rPr lang="en-US"/>
              <a:t> </a:t>
            </a:r>
          </a:p>
        </p:txBody>
      </p:sp>
      <p:sp>
        <p:nvSpPr>
          <p:cNvPr id="10" name="Title 6">
            <a:extLst>
              <a:ext uri="{FF2B5EF4-FFF2-40B4-BE49-F238E27FC236}">
                <a16:creationId xmlns:a16="http://schemas.microsoft.com/office/drawing/2014/main" id="{F9460E1C-2610-E03E-9AD5-A3FDEB71E3A3}"/>
              </a:ext>
            </a:extLst>
          </p:cNvPr>
          <p:cNvSpPr txBox="1">
            <a:spLocks/>
          </p:cNvSpPr>
          <p:nvPr/>
        </p:nvSpPr>
        <p:spPr>
          <a:xfrm>
            <a:off x="1945012" y="3990522"/>
            <a:ext cx="2169875" cy="727680"/>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a:solidFill>
                  <a:prstClr val="black"/>
                </a:solidFill>
                <a:latin typeface="Tahoma" panose="020B0604030504040204" pitchFamily="34" charset="0"/>
                <a:ea typeface="Tahoma" panose="020B0604030504040204" pitchFamily="34" charset="0"/>
                <a:cs typeface="Tahoma" panose="020B0604030504040204" pitchFamily="34" charset="0"/>
              </a:rPr>
              <a:t>Theresa Johnson</a:t>
            </a:r>
          </a:p>
          <a:p>
            <a:endParaRPr lang="en-US" sz="60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400" i="1">
                <a:solidFill>
                  <a:prstClr val="black"/>
                </a:solidFill>
                <a:latin typeface="Tahoma" panose="020B0604030504040204" pitchFamily="34" charset="0"/>
                <a:ea typeface="Tahoma" panose="020B0604030504040204" pitchFamily="34" charset="0"/>
                <a:cs typeface="Tahoma" panose="020B0604030504040204" pitchFamily="34" charset="0"/>
              </a:rPr>
              <a:t>Director</a:t>
            </a:r>
            <a:endParaRPr lang="en-US"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algn="l"/>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algn="l"/>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person wearing glasses&#10;&#10;Description automatically generated with low confidence">
            <a:extLst>
              <a:ext uri="{FF2B5EF4-FFF2-40B4-BE49-F238E27FC236}">
                <a16:creationId xmlns:a16="http://schemas.microsoft.com/office/drawing/2014/main" id="{21246CD1-5A72-C2B7-352E-2078B9061516}"/>
              </a:ext>
            </a:extLst>
          </p:cNvPr>
          <p:cNvPicPr>
            <a:picLocks noChangeAspect="1"/>
          </p:cNvPicPr>
          <p:nvPr/>
        </p:nvPicPr>
        <p:blipFill rotWithShape="1">
          <a:blip r:embed="rId4"/>
          <a:srcRect l="12997" r="36260"/>
          <a:stretch/>
        </p:blipFill>
        <p:spPr>
          <a:xfrm>
            <a:off x="2144462" y="1506538"/>
            <a:ext cx="1770977" cy="2325028"/>
          </a:xfrm>
          <a:prstGeom prst="rect">
            <a:avLst/>
          </a:prstGeom>
        </p:spPr>
      </p:pic>
      <p:sp>
        <p:nvSpPr>
          <p:cNvPr id="2" name="TextBox 1">
            <a:extLst>
              <a:ext uri="{FF2B5EF4-FFF2-40B4-BE49-F238E27FC236}">
                <a16:creationId xmlns:a16="http://schemas.microsoft.com/office/drawing/2014/main" id="{EEA71269-2B40-453F-0D6E-AFB0538363BE}"/>
              </a:ext>
            </a:extLst>
          </p:cNvPr>
          <p:cNvSpPr txBox="1"/>
          <p:nvPr/>
        </p:nvSpPr>
        <p:spPr>
          <a:xfrm>
            <a:off x="-6281" y="3979206"/>
            <a:ext cx="216987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Tahoma"/>
                <a:ea typeface="Tahoma"/>
                <a:cs typeface="Tahoma"/>
              </a:rPr>
              <a:t>Samantha Gerber​</a:t>
            </a:r>
          </a:p>
          <a:p>
            <a:pPr algn="ctr"/>
            <a:endParaRPr lang="en-US" sz="600">
              <a:latin typeface="Tahoma"/>
              <a:ea typeface="Tahoma"/>
              <a:cs typeface="Tahoma"/>
            </a:endParaRPr>
          </a:p>
          <a:p>
            <a:pPr algn="ctr"/>
            <a:r>
              <a:rPr lang="en-US" sz="1400" i="1">
                <a:latin typeface="Tahoma"/>
                <a:ea typeface="Tahoma"/>
                <a:cs typeface="Tahoma"/>
              </a:rPr>
              <a:t>SEVIS Coordinator &amp; Advisor</a:t>
            </a:r>
          </a:p>
        </p:txBody>
      </p:sp>
      <p:pic>
        <p:nvPicPr>
          <p:cNvPr id="14" name="Picture 13" descr="A person smiling at camera&#10;&#10;Description automatically generated">
            <a:extLst>
              <a:ext uri="{FF2B5EF4-FFF2-40B4-BE49-F238E27FC236}">
                <a16:creationId xmlns:a16="http://schemas.microsoft.com/office/drawing/2014/main" id="{2BF4A5F7-22D4-40F4-AAB0-D2F8DE3E0697}"/>
              </a:ext>
            </a:extLst>
          </p:cNvPr>
          <p:cNvPicPr>
            <a:picLocks noChangeAspect="1"/>
          </p:cNvPicPr>
          <p:nvPr/>
        </p:nvPicPr>
        <p:blipFill>
          <a:blip r:embed="rId5"/>
          <a:stretch>
            <a:fillRect/>
          </a:stretch>
        </p:blipFill>
        <p:spPr>
          <a:xfrm>
            <a:off x="195724" y="1506538"/>
            <a:ext cx="1735284" cy="2313712"/>
          </a:xfrm>
          <a:prstGeom prst="rect">
            <a:avLst/>
          </a:prstGeom>
        </p:spPr>
      </p:pic>
      <p:pic>
        <p:nvPicPr>
          <p:cNvPr id="1026" name="Picture 2" descr="A person smiling in front of a wall of flags&#10;&#10;Description automatically generated">
            <a:extLst>
              <a:ext uri="{FF2B5EF4-FFF2-40B4-BE49-F238E27FC236}">
                <a16:creationId xmlns:a16="http://schemas.microsoft.com/office/drawing/2014/main" id="{F82C16F1-D4DF-E183-93F1-69C07FA50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856" y="1506539"/>
            <a:ext cx="1734325" cy="23137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32A2189-E428-A18C-4CD4-157A802BFDB7}"/>
              </a:ext>
            </a:extLst>
          </p:cNvPr>
          <p:cNvSpPr txBox="1"/>
          <p:nvPr/>
        </p:nvSpPr>
        <p:spPr>
          <a:xfrm>
            <a:off x="8156808" y="3990522"/>
            <a:ext cx="1880420" cy="830997"/>
          </a:xfrm>
          <a:prstGeom prst="rect">
            <a:avLst/>
          </a:prstGeom>
          <a:noFill/>
        </p:spPr>
        <p:txBody>
          <a:bodyPr wrap="square">
            <a:spAutoFit/>
          </a:bodyPr>
          <a:lstStyle/>
          <a:p>
            <a:r>
              <a:rPr lang="en-US" sz="1400" b="1">
                <a:latin typeface="Tahoma" panose="020B0604030504040204" pitchFamily="34" charset="0"/>
                <a:ea typeface="Tahoma" panose="020B0604030504040204" pitchFamily="34" charset="0"/>
                <a:cs typeface="Tahoma" panose="020B0604030504040204" pitchFamily="34" charset="0"/>
              </a:rPr>
              <a:t>Emily Richards</a:t>
            </a:r>
          </a:p>
          <a:p>
            <a:endParaRPr lang="en-US" sz="600">
              <a:latin typeface="Tahoma" panose="020B0604030504040204" pitchFamily="34" charset="0"/>
              <a:ea typeface="Tahoma" panose="020B0604030504040204" pitchFamily="34" charset="0"/>
              <a:cs typeface="Tahoma" panose="020B0604030504040204" pitchFamily="34" charset="0"/>
            </a:endParaRPr>
          </a:p>
          <a:p>
            <a:r>
              <a:rPr lang="en-US" sz="1400" i="1">
                <a:latin typeface="Tahoma" panose="020B0604030504040204" pitchFamily="34" charset="0"/>
                <a:ea typeface="Tahoma" panose="020B0604030504040204" pitchFamily="34" charset="0"/>
                <a:cs typeface="Tahoma" panose="020B0604030504040204" pitchFamily="34" charset="0"/>
              </a:rPr>
              <a:t>International Student Advisor</a:t>
            </a:r>
          </a:p>
        </p:txBody>
      </p:sp>
      <p:pic>
        <p:nvPicPr>
          <p:cNvPr id="15" name="Picture 14" descr="A person smiling at the camera&#10;&#10;Description automatically generated">
            <a:extLst>
              <a:ext uri="{FF2B5EF4-FFF2-40B4-BE49-F238E27FC236}">
                <a16:creationId xmlns:a16="http://schemas.microsoft.com/office/drawing/2014/main" id="{8CA6FD29-C717-2E05-2E78-BAEEE87EC50A}"/>
              </a:ext>
            </a:extLst>
          </p:cNvPr>
          <p:cNvPicPr>
            <a:picLocks noChangeAspect="1"/>
          </p:cNvPicPr>
          <p:nvPr/>
        </p:nvPicPr>
        <p:blipFill rotWithShape="1">
          <a:blip r:embed="rId7"/>
          <a:srcRect l="12285" t="10931" r="17992"/>
          <a:stretch/>
        </p:blipFill>
        <p:spPr>
          <a:xfrm>
            <a:off x="6223473" y="1495222"/>
            <a:ext cx="1771533" cy="2325028"/>
          </a:xfrm>
          <a:prstGeom prst="rect">
            <a:avLst/>
          </a:prstGeom>
        </p:spPr>
      </p:pic>
      <p:sp>
        <p:nvSpPr>
          <p:cNvPr id="5" name="TextBox 4">
            <a:extLst>
              <a:ext uri="{FF2B5EF4-FFF2-40B4-BE49-F238E27FC236}">
                <a16:creationId xmlns:a16="http://schemas.microsoft.com/office/drawing/2014/main" id="{F80572B8-2D21-3BE9-1E02-9A1AE8B9D0AD}"/>
              </a:ext>
            </a:extLst>
          </p:cNvPr>
          <p:cNvSpPr txBox="1"/>
          <p:nvPr/>
        </p:nvSpPr>
        <p:spPr>
          <a:xfrm>
            <a:off x="527538" y="5432202"/>
            <a:ext cx="10596748" cy="369332"/>
          </a:xfrm>
          <a:prstGeom prst="rect">
            <a:avLst/>
          </a:prstGeom>
          <a:noFill/>
        </p:spPr>
        <p:txBody>
          <a:bodyPr wrap="square" rtlCol="0">
            <a:spAutoFit/>
          </a:bodyPr>
          <a:lstStyle/>
          <a:p>
            <a:r>
              <a:rPr lang="en-US"/>
              <a:t>We want to meet YOU! Please enter your name and which country you are coming from in the chat bar.</a:t>
            </a:r>
          </a:p>
        </p:txBody>
      </p:sp>
    </p:spTree>
    <p:extLst>
      <p:ext uri="{BB962C8B-B14F-4D97-AF65-F5344CB8AC3E}">
        <p14:creationId xmlns:p14="http://schemas.microsoft.com/office/powerpoint/2010/main" val="3699975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7DF10-780C-B512-01F1-A7A41E3703AC}"/>
            </a:ext>
          </a:extLst>
        </p:cNvPr>
        <p:cNvGrpSpPr/>
        <p:nvPr/>
      </p:nvGrpSpPr>
      <p:grpSpPr>
        <a:xfrm>
          <a:off x="0" y="0"/>
          <a:ext cx="0" cy="0"/>
          <a:chOff x="0" y="0"/>
          <a:chExt cx="0" cy="0"/>
        </a:xfrm>
      </p:grpSpPr>
      <p:sp>
        <p:nvSpPr>
          <p:cNvPr id="3" name="Google Shape;148;p26">
            <a:extLst>
              <a:ext uri="{FF2B5EF4-FFF2-40B4-BE49-F238E27FC236}">
                <a16:creationId xmlns:a16="http://schemas.microsoft.com/office/drawing/2014/main" id="{AAB710C8-877D-DC33-D18B-48FF69443708}"/>
              </a:ext>
            </a:extLst>
          </p:cNvPr>
          <p:cNvSpPr txBox="1">
            <a:spLocks/>
          </p:cNvSpPr>
          <p:nvPr/>
        </p:nvSpPr>
        <p:spPr>
          <a:xfrm>
            <a:off x="1239028" y="0"/>
            <a:ext cx="9291984" cy="1369015"/>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r>
              <a:rPr lang="en-US">
                <a:solidFill>
                  <a:srgbClr val="AA9767"/>
                </a:solidFill>
                <a:latin typeface="Neue Haas Grotesk Text Pro" panose="020F0502020204030204" pitchFamily="34" charset="0"/>
                <a:cs typeface="Neue Haas Grotesk Text Pro" panose="020F0502020204030204" pitchFamily="34" charset="0"/>
              </a:rPr>
              <a:t>What F-1 documents to bring?</a:t>
            </a:r>
            <a:endParaRPr lang="en-US">
              <a:latin typeface="Neue Haas Grotesk Text Pro" panose="020F0502020204030204" pitchFamily="34" charset="0"/>
              <a:cs typeface="Neue Haas Grotesk Text Pro" panose="020F0502020204030204" pitchFamily="34" charset="0"/>
            </a:endParaRPr>
          </a:p>
        </p:txBody>
      </p:sp>
      <p:sp>
        <p:nvSpPr>
          <p:cNvPr id="4" name="TextBox 3">
            <a:extLst>
              <a:ext uri="{FF2B5EF4-FFF2-40B4-BE49-F238E27FC236}">
                <a16:creationId xmlns:a16="http://schemas.microsoft.com/office/drawing/2014/main" id="{4FE5D0AE-8041-4ADC-D506-D592DC593B58}"/>
              </a:ext>
            </a:extLst>
          </p:cNvPr>
          <p:cNvSpPr txBox="1"/>
          <p:nvPr/>
        </p:nvSpPr>
        <p:spPr>
          <a:xfrm>
            <a:off x="296007" y="948690"/>
            <a:ext cx="5254401" cy="2031325"/>
          </a:xfrm>
          <a:prstGeom prst="rect">
            <a:avLst/>
          </a:prstGeom>
          <a:noFill/>
        </p:spPr>
        <p:txBody>
          <a:bodyPr wrap="square">
            <a:spAutoFit/>
          </a:bodyPr>
          <a:lstStyle/>
          <a:p>
            <a:r>
              <a:rPr lang="en-US"/>
              <a:t>Pack all of these in your carryon luggage!</a:t>
            </a:r>
          </a:p>
          <a:p>
            <a:endParaRPr lang="en-US"/>
          </a:p>
          <a:p>
            <a:r>
              <a:rPr lang="en-US"/>
              <a:t>All F-1 Students</a:t>
            </a:r>
          </a:p>
          <a:p>
            <a:pPr marL="285750" indent="-285750">
              <a:buFont typeface="Arial" panose="020B0604020202020204" pitchFamily="34" charset="0"/>
              <a:buChar char="•"/>
            </a:pPr>
            <a:r>
              <a:rPr lang="en-US"/>
              <a:t>I-20 signed by you</a:t>
            </a:r>
          </a:p>
          <a:p>
            <a:pPr marL="285750" indent="-285750">
              <a:buFont typeface="Arial" panose="020B0604020202020204" pitchFamily="34" charset="0"/>
              <a:buChar char="•"/>
            </a:pPr>
            <a:r>
              <a:rPr lang="en-US"/>
              <a:t>Valid F-1 visa stamp</a:t>
            </a:r>
          </a:p>
          <a:p>
            <a:pPr marL="285750" indent="-285750">
              <a:buFont typeface="Arial" panose="020B0604020202020204" pitchFamily="34" charset="0"/>
              <a:buChar char="•"/>
            </a:pPr>
            <a:r>
              <a:rPr lang="en-US"/>
              <a:t>Passport valid for at least 6 months into the future</a:t>
            </a:r>
          </a:p>
          <a:p>
            <a:pPr marL="285750" indent="-285750">
              <a:buFont typeface="Arial" panose="020B0604020202020204" pitchFamily="34" charset="0"/>
              <a:buChar char="•"/>
            </a:pPr>
            <a:r>
              <a:rPr lang="en-US"/>
              <a:t>AND the relevant documents below</a:t>
            </a:r>
          </a:p>
        </p:txBody>
      </p:sp>
      <p:sp>
        <p:nvSpPr>
          <p:cNvPr id="5" name="TextBox 4">
            <a:extLst>
              <a:ext uri="{FF2B5EF4-FFF2-40B4-BE49-F238E27FC236}">
                <a16:creationId xmlns:a16="http://schemas.microsoft.com/office/drawing/2014/main" id="{1D493C59-7FBC-A03A-6AD6-2A948F00BE04}"/>
              </a:ext>
            </a:extLst>
          </p:cNvPr>
          <p:cNvSpPr txBox="1"/>
          <p:nvPr/>
        </p:nvSpPr>
        <p:spPr>
          <a:xfrm>
            <a:off x="296006" y="3251245"/>
            <a:ext cx="3178713" cy="2308324"/>
          </a:xfrm>
          <a:prstGeom prst="rect">
            <a:avLst/>
          </a:prstGeom>
          <a:noFill/>
        </p:spPr>
        <p:txBody>
          <a:bodyPr wrap="square" rtlCol="0">
            <a:spAutoFit/>
          </a:bodyPr>
          <a:lstStyle/>
          <a:p>
            <a:r>
              <a:rPr lang="en-US"/>
              <a:t>New F-1 students with an initial or transfer pending I-20</a:t>
            </a:r>
          </a:p>
          <a:p>
            <a:pPr marL="285750" indent="-285750">
              <a:buFont typeface="Arial" panose="020B0604020202020204" pitchFamily="34" charset="0"/>
              <a:buChar char="•"/>
            </a:pPr>
            <a:r>
              <a:rPr lang="en-US"/>
              <a:t>Letter of admission from University of Denver</a:t>
            </a:r>
          </a:p>
          <a:p>
            <a:pPr marL="285750" indent="-285750">
              <a:buFont typeface="Arial" panose="020B0604020202020204" pitchFamily="34" charset="0"/>
              <a:buChar char="•"/>
            </a:pPr>
            <a:r>
              <a:rPr lang="en-US"/>
              <a:t>Proof of funding</a:t>
            </a:r>
          </a:p>
          <a:p>
            <a:pPr marL="285750" indent="-285750">
              <a:buFont typeface="Arial" panose="020B0604020202020204" pitchFamily="34" charset="0"/>
              <a:buChar char="•"/>
            </a:pPr>
            <a:r>
              <a:rPr lang="en-US"/>
              <a:t>I-901 SEVIS fee receipt printout</a:t>
            </a:r>
          </a:p>
          <a:p>
            <a:endParaRPr lang="en-US"/>
          </a:p>
        </p:txBody>
      </p:sp>
      <p:sp>
        <p:nvSpPr>
          <p:cNvPr id="6" name="TextBox 5">
            <a:extLst>
              <a:ext uri="{FF2B5EF4-FFF2-40B4-BE49-F238E27FC236}">
                <a16:creationId xmlns:a16="http://schemas.microsoft.com/office/drawing/2014/main" id="{18C2DEB4-B2B6-E935-C6B4-312DE812B396}"/>
              </a:ext>
            </a:extLst>
          </p:cNvPr>
          <p:cNvSpPr txBox="1"/>
          <p:nvPr/>
        </p:nvSpPr>
        <p:spPr>
          <a:xfrm>
            <a:off x="4136138" y="3274658"/>
            <a:ext cx="3288790" cy="2862322"/>
          </a:xfrm>
          <a:prstGeom prst="rect">
            <a:avLst/>
          </a:prstGeom>
          <a:noFill/>
        </p:spPr>
        <p:txBody>
          <a:bodyPr wrap="square" rtlCol="0">
            <a:spAutoFit/>
          </a:bodyPr>
          <a:lstStyle/>
          <a:p>
            <a:r>
              <a:rPr lang="en-US"/>
              <a:t>Returning F-1 students with a continued attendance I-20</a:t>
            </a:r>
          </a:p>
          <a:p>
            <a:pPr marL="285750" indent="-285750">
              <a:buFont typeface="Arial" panose="020B0604020202020204" pitchFamily="34" charset="0"/>
              <a:buChar char="•"/>
            </a:pPr>
            <a:r>
              <a:rPr lang="en-US"/>
              <a:t>A travel signature on page 2 signed by ISSS within the last 12 months</a:t>
            </a:r>
          </a:p>
          <a:p>
            <a:pPr marL="285750" indent="-285750">
              <a:buFont typeface="Arial" panose="020B0604020202020204" pitchFamily="34" charset="0"/>
              <a:buChar char="•"/>
            </a:pPr>
            <a:r>
              <a:rPr lang="en-US"/>
              <a:t>Recommended: copies of your course transcripts and enrollment for the upcoming term</a:t>
            </a:r>
          </a:p>
          <a:p>
            <a:endParaRPr lang="en-US"/>
          </a:p>
        </p:txBody>
      </p:sp>
      <p:sp>
        <p:nvSpPr>
          <p:cNvPr id="7" name="TextBox 6">
            <a:extLst>
              <a:ext uri="{FF2B5EF4-FFF2-40B4-BE49-F238E27FC236}">
                <a16:creationId xmlns:a16="http://schemas.microsoft.com/office/drawing/2014/main" id="{EB287251-65AF-1435-FC8D-E461A00EA422}"/>
              </a:ext>
            </a:extLst>
          </p:cNvPr>
          <p:cNvSpPr txBox="1"/>
          <p:nvPr/>
        </p:nvSpPr>
        <p:spPr>
          <a:xfrm>
            <a:off x="8631936" y="3251245"/>
            <a:ext cx="2889504" cy="2585323"/>
          </a:xfrm>
          <a:prstGeom prst="rect">
            <a:avLst/>
          </a:prstGeom>
          <a:noFill/>
        </p:spPr>
        <p:txBody>
          <a:bodyPr wrap="square" rtlCol="0">
            <a:spAutoFit/>
          </a:bodyPr>
          <a:lstStyle/>
          <a:p>
            <a:r>
              <a:rPr lang="en-US"/>
              <a:t>Returning F-1 students on OPT</a:t>
            </a:r>
          </a:p>
          <a:p>
            <a:pPr marL="285750" indent="-285750">
              <a:buFont typeface="Arial" panose="020B0604020202020204" pitchFamily="34" charset="0"/>
              <a:buChar char="•"/>
            </a:pPr>
            <a:r>
              <a:rPr lang="en-US"/>
              <a:t>A travel signature on page 2 signed within the last 6 months</a:t>
            </a:r>
          </a:p>
          <a:p>
            <a:pPr marL="285750" indent="-285750">
              <a:buFont typeface="Arial" panose="020B0604020202020204" pitchFamily="34" charset="0"/>
              <a:buChar char="•"/>
            </a:pPr>
            <a:r>
              <a:rPr lang="en-US"/>
              <a:t>EAD card</a:t>
            </a:r>
          </a:p>
          <a:p>
            <a:pPr marL="285750" indent="-285750">
              <a:buFont typeface="Arial" panose="020B0604020202020204" pitchFamily="34" charset="0"/>
              <a:buChar char="•"/>
            </a:pPr>
            <a:r>
              <a:rPr lang="en-US"/>
              <a:t>Recommended: proof of employment</a:t>
            </a:r>
          </a:p>
          <a:p>
            <a:endParaRPr lang="en-US"/>
          </a:p>
        </p:txBody>
      </p:sp>
      <p:pic>
        <p:nvPicPr>
          <p:cNvPr id="8" name="Picture 7">
            <a:extLst>
              <a:ext uri="{FF2B5EF4-FFF2-40B4-BE49-F238E27FC236}">
                <a16:creationId xmlns:a16="http://schemas.microsoft.com/office/drawing/2014/main" id="{2638DD1A-630E-F9EE-3765-C6B9DCFF927C}"/>
              </a:ext>
            </a:extLst>
          </p:cNvPr>
          <p:cNvPicPr>
            <a:picLocks noChangeAspect="1"/>
          </p:cNvPicPr>
          <p:nvPr/>
        </p:nvPicPr>
        <p:blipFill>
          <a:blip r:embed="rId2"/>
          <a:stretch>
            <a:fillRect/>
          </a:stretch>
        </p:blipFill>
        <p:spPr>
          <a:xfrm>
            <a:off x="8175204" y="1438262"/>
            <a:ext cx="2170634" cy="1236437"/>
          </a:xfrm>
          <a:prstGeom prst="rect">
            <a:avLst/>
          </a:prstGeom>
        </p:spPr>
      </p:pic>
      <p:pic>
        <p:nvPicPr>
          <p:cNvPr id="9" name="Picture 8">
            <a:extLst>
              <a:ext uri="{FF2B5EF4-FFF2-40B4-BE49-F238E27FC236}">
                <a16:creationId xmlns:a16="http://schemas.microsoft.com/office/drawing/2014/main" id="{82F9CC4D-DE5C-4D09-906F-02842DC2F686}"/>
              </a:ext>
            </a:extLst>
          </p:cNvPr>
          <p:cNvPicPr>
            <a:picLocks noChangeAspect="1"/>
          </p:cNvPicPr>
          <p:nvPr/>
        </p:nvPicPr>
        <p:blipFill>
          <a:blip r:embed="rId3"/>
          <a:stretch>
            <a:fillRect/>
          </a:stretch>
        </p:blipFill>
        <p:spPr>
          <a:xfrm>
            <a:off x="5959425" y="948690"/>
            <a:ext cx="1712041" cy="2215582"/>
          </a:xfrm>
          <a:prstGeom prst="rect">
            <a:avLst/>
          </a:prstGeom>
        </p:spPr>
      </p:pic>
    </p:spTree>
    <p:extLst>
      <p:ext uri="{BB962C8B-B14F-4D97-AF65-F5344CB8AC3E}">
        <p14:creationId xmlns:p14="http://schemas.microsoft.com/office/powerpoint/2010/main" val="304476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FE352-EC18-1E35-9983-90C893DB7928}"/>
            </a:ext>
          </a:extLst>
        </p:cNvPr>
        <p:cNvGrpSpPr/>
        <p:nvPr/>
      </p:nvGrpSpPr>
      <p:grpSpPr>
        <a:xfrm>
          <a:off x="0" y="0"/>
          <a:ext cx="0" cy="0"/>
          <a:chOff x="0" y="0"/>
          <a:chExt cx="0" cy="0"/>
        </a:xfrm>
      </p:grpSpPr>
      <p:sp>
        <p:nvSpPr>
          <p:cNvPr id="3" name="Google Shape;148;p26">
            <a:extLst>
              <a:ext uri="{FF2B5EF4-FFF2-40B4-BE49-F238E27FC236}">
                <a16:creationId xmlns:a16="http://schemas.microsoft.com/office/drawing/2014/main" id="{3C22FA8C-7FB4-8791-1691-FBD33B5623CD}"/>
              </a:ext>
            </a:extLst>
          </p:cNvPr>
          <p:cNvSpPr txBox="1">
            <a:spLocks/>
          </p:cNvSpPr>
          <p:nvPr/>
        </p:nvSpPr>
        <p:spPr>
          <a:xfrm>
            <a:off x="1239028" y="0"/>
            <a:ext cx="9291984" cy="1369015"/>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r>
              <a:rPr lang="en-US">
                <a:solidFill>
                  <a:srgbClr val="AA9767"/>
                </a:solidFill>
                <a:latin typeface="Neue Haas Grotesk Text Pro" panose="020F0502020204030204" pitchFamily="34" charset="0"/>
                <a:cs typeface="Neue Haas Grotesk Text Pro" panose="020F0502020204030204" pitchFamily="34" charset="0"/>
              </a:rPr>
              <a:t>What J-1 documents to bring?</a:t>
            </a:r>
            <a:endParaRPr lang="en-US">
              <a:latin typeface="Neue Haas Grotesk Text Pro" panose="020F0502020204030204" pitchFamily="34" charset="0"/>
              <a:cs typeface="Neue Haas Grotesk Text Pro" panose="020F0502020204030204" pitchFamily="34" charset="0"/>
            </a:endParaRPr>
          </a:p>
        </p:txBody>
      </p:sp>
      <p:sp>
        <p:nvSpPr>
          <p:cNvPr id="4" name="TextBox 3">
            <a:extLst>
              <a:ext uri="{FF2B5EF4-FFF2-40B4-BE49-F238E27FC236}">
                <a16:creationId xmlns:a16="http://schemas.microsoft.com/office/drawing/2014/main" id="{C5BB5168-8272-C5ED-E282-EC3D2F0C3CE4}"/>
              </a:ext>
            </a:extLst>
          </p:cNvPr>
          <p:cNvSpPr txBox="1"/>
          <p:nvPr/>
        </p:nvSpPr>
        <p:spPr>
          <a:xfrm>
            <a:off x="296007" y="948690"/>
            <a:ext cx="5254401" cy="2031325"/>
          </a:xfrm>
          <a:prstGeom prst="rect">
            <a:avLst/>
          </a:prstGeom>
          <a:noFill/>
        </p:spPr>
        <p:txBody>
          <a:bodyPr wrap="square">
            <a:spAutoFit/>
          </a:bodyPr>
          <a:lstStyle/>
          <a:p>
            <a:r>
              <a:rPr lang="en-US"/>
              <a:t>Pack all of these in your carryon luggage!</a:t>
            </a:r>
          </a:p>
          <a:p>
            <a:endParaRPr lang="en-US"/>
          </a:p>
          <a:p>
            <a:r>
              <a:rPr lang="en-US"/>
              <a:t>All J-1 Students</a:t>
            </a:r>
          </a:p>
          <a:p>
            <a:pPr marL="285750" indent="-285750">
              <a:buFont typeface="Arial" panose="020B0604020202020204" pitchFamily="34" charset="0"/>
              <a:buChar char="•"/>
            </a:pPr>
            <a:r>
              <a:rPr lang="en-US"/>
              <a:t>DS 2019 signed by you</a:t>
            </a:r>
          </a:p>
          <a:p>
            <a:pPr marL="285750" indent="-285750">
              <a:buFont typeface="Arial" panose="020B0604020202020204" pitchFamily="34" charset="0"/>
              <a:buChar char="•"/>
            </a:pPr>
            <a:r>
              <a:rPr lang="en-US"/>
              <a:t>Valid J-1 visa stamp</a:t>
            </a:r>
          </a:p>
          <a:p>
            <a:pPr marL="285750" indent="-285750">
              <a:buFont typeface="Arial" panose="020B0604020202020204" pitchFamily="34" charset="0"/>
              <a:buChar char="•"/>
            </a:pPr>
            <a:r>
              <a:rPr lang="en-US"/>
              <a:t>Passport valid for at least 6 months into the future</a:t>
            </a:r>
          </a:p>
          <a:p>
            <a:pPr marL="285750" indent="-285750">
              <a:buFont typeface="Arial" panose="020B0604020202020204" pitchFamily="34" charset="0"/>
              <a:buChar char="•"/>
            </a:pPr>
            <a:r>
              <a:rPr lang="en-US"/>
              <a:t>AND the relevant documents below</a:t>
            </a:r>
          </a:p>
        </p:txBody>
      </p:sp>
      <p:sp>
        <p:nvSpPr>
          <p:cNvPr id="5" name="TextBox 4">
            <a:extLst>
              <a:ext uri="{FF2B5EF4-FFF2-40B4-BE49-F238E27FC236}">
                <a16:creationId xmlns:a16="http://schemas.microsoft.com/office/drawing/2014/main" id="{8ACA3928-F135-B58C-F3B4-AB8388C26DB7}"/>
              </a:ext>
            </a:extLst>
          </p:cNvPr>
          <p:cNvSpPr txBox="1"/>
          <p:nvPr/>
        </p:nvSpPr>
        <p:spPr>
          <a:xfrm>
            <a:off x="296006" y="3251245"/>
            <a:ext cx="3178713" cy="2031325"/>
          </a:xfrm>
          <a:prstGeom prst="rect">
            <a:avLst/>
          </a:prstGeom>
          <a:noFill/>
        </p:spPr>
        <p:txBody>
          <a:bodyPr wrap="square" rtlCol="0">
            <a:spAutoFit/>
          </a:bodyPr>
          <a:lstStyle/>
          <a:p>
            <a:r>
              <a:rPr lang="en-US"/>
              <a:t>New J-1 students</a:t>
            </a:r>
          </a:p>
          <a:p>
            <a:pPr marL="285750" indent="-285750">
              <a:buFont typeface="Arial" panose="020B0604020202020204" pitchFamily="34" charset="0"/>
              <a:buChar char="•"/>
            </a:pPr>
            <a:r>
              <a:rPr lang="en-US"/>
              <a:t>Letter of admission from University of Denver</a:t>
            </a:r>
          </a:p>
          <a:p>
            <a:pPr marL="285750" indent="-285750">
              <a:buFont typeface="Arial" panose="020B0604020202020204" pitchFamily="34" charset="0"/>
              <a:buChar char="•"/>
            </a:pPr>
            <a:r>
              <a:rPr lang="en-US"/>
              <a:t>Proof of funding</a:t>
            </a:r>
          </a:p>
          <a:p>
            <a:pPr marL="285750" indent="-285750">
              <a:buFont typeface="Arial" panose="020B0604020202020204" pitchFamily="34" charset="0"/>
              <a:buChar char="•"/>
            </a:pPr>
            <a:r>
              <a:rPr lang="en-US"/>
              <a:t>I-901 SEVIS fee receipt printout</a:t>
            </a:r>
          </a:p>
          <a:p>
            <a:endParaRPr lang="en-US"/>
          </a:p>
        </p:txBody>
      </p:sp>
      <p:sp>
        <p:nvSpPr>
          <p:cNvPr id="6" name="TextBox 5">
            <a:extLst>
              <a:ext uri="{FF2B5EF4-FFF2-40B4-BE49-F238E27FC236}">
                <a16:creationId xmlns:a16="http://schemas.microsoft.com/office/drawing/2014/main" id="{692950C8-CFD6-FCDF-4A26-79B7E02871AB}"/>
              </a:ext>
            </a:extLst>
          </p:cNvPr>
          <p:cNvSpPr txBox="1"/>
          <p:nvPr/>
        </p:nvSpPr>
        <p:spPr>
          <a:xfrm>
            <a:off x="4136138" y="3274658"/>
            <a:ext cx="3288790" cy="2308324"/>
          </a:xfrm>
          <a:prstGeom prst="rect">
            <a:avLst/>
          </a:prstGeom>
          <a:noFill/>
        </p:spPr>
        <p:txBody>
          <a:bodyPr wrap="square" rtlCol="0">
            <a:spAutoFit/>
          </a:bodyPr>
          <a:lstStyle/>
          <a:p>
            <a:r>
              <a:rPr lang="en-US"/>
              <a:t>Returning J-1 students</a:t>
            </a:r>
          </a:p>
          <a:p>
            <a:pPr marL="285750" indent="-285750">
              <a:buFont typeface="Arial" panose="020B0604020202020204" pitchFamily="34" charset="0"/>
              <a:buChar char="•"/>
            </a:pPr>
            <a:r>
              <a:rPr lang="en-US"/>
              <a:t>A travel signature signed by ISSS within the last 12 months</a:t>
            </a:r>
          </a:p>
          <a:p>
            <a:pPr marL="285750" indent="-285750">
              <a:buFont typeface="Arial" panose="020B0604020202020204" pitchFamily="34" charset="0"/>
              <a:buChar char="•"/>
            </a:pPr>
            <a:r>
              <a:rPr lang="en-US"/>
              <a:t>Recommended: copies of your course transcripts and enrollment for the upcoming term</a:t>
            </a:r>
          </a:p>
          <a:p>
            <a:endParaRPr lang="en-US"/>
          </a:p>
        </p:txBody>
      </p:sp>
      <p:sp>
        <p:nvSpPr>
          <p:cNvPr id="7" name="TextBox 6">
            <a:extLst>
              <a:ext uri="{FF2B5EF4-FFF2-40B4-BE49-F238E27FC236}">
                <a16:creationId xmlns:a16="http://schemas.microsoft.com/office/drawing/2014/main" id="{55A2E850-62AD-E301-3252-97248D22F729}"/>
              </a:ext>
            </a:extLst>
          </p:cNvPr>
          <p:cNvSpPr txBox="1"/>
          <p:nvPr/>
        </p:nvSpPr>
        <p:spPr>
          <a:xfrm>
            <a:off x="8631936" y="3251245"/>
            <a:ext cx="2889504" cy="2308324"/>
          </a:xfrm>
          <a:prstGeom prst="rect">
            <a:avLst/>
          </a:prstGeom>
          <a:noFill/>
        </p:spPr>
        <p:txBody>
          <a:bodyPr wrap="square" rtlCol="0">
            <a:spAutoFit/>
          </a:bodyPr>
          <a:lstStyle/>
          <a:p>
            <a:r>
              <a:rPr lang="en-US"/>
              <a:t>Returning J-1 students on Academic Training</a:t>
            </a:r>
          </a:p>
          <a:p>
            <a:pPr marL="285750" indent="-285750">
              <a:buFont typeface="Arial" panose="020B0604020202020204" pitchFamily="34" charset="0"/>
              <a:buChar char="•"/>
            </a:pPr>
            <a:r>
              <a:rPr lang="en-US"/>
              <a:t>A travel signature signed by ISSS within the last 12 months</a:t>
            </a:r>
          </a:p>
          <a:p>
            <a:pPr marL="285750" indent="-285750">
              <a:buFont typeface="Arial" panose="020B0604020202020204" pitchFamily="34" charset="0"/>
              <a:buChar char="•"/>
            </a:pPr>
            <a:r>
              <a:rPr lang="en-US"/>
              <a:t>Recommended: proof of employment</a:t>
            </a:r>
          </a:p>
          <a:p>
            <a:endParaRPr lang="en-US"/>
          </a:p>
        </p:txBody>
      </p:sp>
      <p:pic>
        <p:nvPicPr>
          <p:cNvPr id="2" name="Picture 1">
            <a:extLst>
              <a:ext uri="{FF2B5EF4-FFF2-40B4-BE49-F238E27FC236}">
                <a16:creationId xmlns:a16="http://schemas.microsoft.com/office/drawing/2014/main" id="{3B3C51F1-CA2A-6B70-2FF1-3EF8D95EB37D}"/>
              </a:ext>
            </a:extLst>
          </p:cNvPr>
          <p:cNvPicPr>
            <a:picLocks noChangeAspect="1"/>
          </p:cNvPicPr>
          <p:nvPr/>
        </p:nvPicPr>
        <p:blipFill>
          <a:blip r:embed="rId2"/>
          <a:stretch>
            <a:fillRect/>
          </a:stretch>
        </p:blipFill>
        <p:spPr>
          <a:xfrm>
            <a:off x="8171689" y="1445952"/>
            <a:ext cx="2176461" cy="1237595"/>
          </a:xfrm>
          <a:prstGeom prst="rect">
            <a:avLst/>
          </a:prstGeom>
        </p:spPr>
      </p:pic>
      <p:pic>
        <p:nvPicPr>
          <p:cNvPr id="8" name="Picture 7">
            <a:extLst>
              <a:ext uri="{FF2B5EF4-FFF2-40B4-BE49-F238E27FC236}">
                <a16:creationId xmlns:a16="http://schemas.microsoft.com/office/drawing/2014/main" id="{C4C42132-DF21-7FFF-372F-FE6F383BFD8C}"/>
              </a:ext>
            </a:extLst>
          </p:cNvPr>
          <p:cNvPicPr>
            <a:picLocks noChangeAspect="1"/>
          </p:cNvPicPr>
          <p:nvPr/>
        </p:nvPicPr>
        <p:blipFill>
          <a:blip r:embed="rId3"/>
          <a:stretch>
            <a:fillRect/>
          </a:stretch>
        </p:blipFill>
        <p:spPr>
          <a:xfrm>
            <a:off x="6096000" y="1088226"/>
            <a:ext cx="1675280" cy="2163019"/>
          </a:xfrm>
          <a:prstGeom prst="rect">
            <a:avLst/>
          </a:prstGeom>
        </p:spPr>
      </p:pic>
    </p:spTree>
    <p:extLst>
      <p:ext uri="{BB962C8B-B14F-4D97-AF65-F5344CB8AC3E}">
        <p14:creationId xmlns:p14="http://schemas.microsoft.com/office/powerpoint/2010/main" val="1088497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9BAB-B87D-9617-D11D-09B88BB01F35}"/>
            </a:ext>
          </a:extLst>
        </p:cNvPr>
        <p:cNvGrpSpPr/>
        <p:nvPr/>
      </p:nvGrpSpPr>
      <p:grpSpPr>
        <a:xfrm>
          <a:off x="0" y="0"/>
          <a:ext cx="0" cy="0"/>
          <a:chOff x="0" y="0"/>
          <a:chExt cx="0" cy="0"/>
        </a:xfrm>
      </p:grpSpPr>
      <p:sp>
        <p:nvSpPr>
          <p:cNvPr id="3" name="Google Shape;148;p26">
            <a:extLst>
              <a:ext uri="{FF2B5EF4-FFF2-40B4-BE49-F238E27FC236}">
                <a16:creationId xmlns:a16="http://schemas.microsoft.com/office/drawing/2014/main" id="{7798E76C-4E73-C4CC-89EA-C01C180045A6}"/>
              </a:ext>
            </a:extLst>
          </p:cNvPr>
          <p:cNvSpPr txBox="1">
            <a:spLocks/>
          </p:cNvSpPr>
          <p:nvPr/>
        </p:nvSpPr>
        <p:spPr>
          <a:xfrm>
            <a:off x="1239027" y="293078"/>
            <a:ext cx="9291984" cy="126609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pPr algn="ctr"/>
            <a:r>
              <a:rPr lang="en-US">
                <a:solidFill>
                  <a:srgbClr val="AA9767"/>
                </a:solidFill>
                <a:latin typeface="Neue Haas Grotesk Text Pro" panose="020F0502020204030204" pitchFamily="34" charset="0"/>
                <a:cs typeface="Neue Haas Grotesk Text Pro" panose="020F0502020204030204" pitchFamily="34" charset="0"/>
              </a:rPr>
              <a:t>What to do on arrival?</a:t>
            </a:r>
          </a:p>
          <a:p>
            <a:pPr algn="ctr"/>
            <a:r>
              <a:rPr lang="en-US" sz="3600">
                <a:solidFill>
                  <a:srgbClr val="AA9767"/>
                </a:solidFill>
                <a:latin typeface="Neue Haas Grotesk Text Pro" panose="020F0502020204030204" pitchFamily="34" charset="0"/>
                <a:cs typeface="Neue Haas Grotesk Text Pro" panose="020F0502020204030204" pitchFamily="34" charset="0"/>
              </a:rPr>
              <a:t>Step 1: Immigration</a:t>
            </a:r>
            <a:endParaRPr lang="en-US" sz="3600">
              <a:latin typeface="Neue Haas Grotesk Text Pro" panose="020F0502020204030204" pitchFamily="34" charset="0"/>
              <a:cs typeface="Neue Haas Grotesk Text Pro" panose="020F0502020204030204" pitchFamily="34" charset="0"/>
            </a:endParaRPr>
          </a:p>
        </p:txBody>
      </p:sp>
      <p:sp>
        <p:nvSpPr>
          <p:cNvPr id="4" name="TextBox 3">
            <a:extLst>
              <a:ext uri="{FF2B5EF4-FFF2-40B4-BE49-F238E27FC236}">
                <a16:creationId xmlns:a16="http://schemas.microsoft.com/office/drawing/2014/main" id="{8F515862-2B71-4F6C-0B1A-900D14952475}"/>
              </a:ext>
            </a:extLst>
          </p:cNvPr>
          <p:cNvSpPr txBox="1"/>
          <p:nvPr/>
        </p:nvSpPr>
        <p:spPr>
          <a:xfrm>
            <a:off x="294577" y="1664678"/>
            <a:ext cx="11180885" cy="4031873"/>
          </a:xfrm>
          <a:prstGeom prst="rect">
            <a:avLst/>
          </a:prstGeom>
          <a:noFill/>
        </p:spPr>
        <p:txBody>
          <a:bodyPr wrap="square" lIns="91440" tIns="45720" rIns="91440" bIns="45720" anchor="t">
            <a:spAutoFit/>
          </a:bodyPr>
          <a:lstStyle/>
          <a:p>
            <a:r>
              <a:rPr lang="en-US" sz="1600"/>
              <a:t>When you arrive at your first port of entry (POE) in the U.S., you must go through immigration and customs. </a:t>
            </a:r>
          </a:p>
          <a:p>
            <a:endParaRPr lang="en-US" sz="1600"/>
          </a:p>
          <a:p>
            <a:r>
              <a:rPr lang="en-US" sz="1600"/>
              <a:t>TIP: Enter the U.S. through the Denver International Airport (if you can). </a:t>
            </a:r>
            <a:endParaRPr lang="en-US" sz="1600">
              <a:ea typeface="Calibri"/>
              <a:cs typeface="Calibri"/>
            </a:endParaRPr>
          </a:p>
          <a:p>
            <a:r>
              <a:rPr lang="en-US" sz="1600"/>
              <a:t>If you fly to the Denver International Airport, </a:t>
            </a:r>
            <a:r>
              <a:rPr lang="en-US" sz="1600">
                <a:hlinkClick r:id="rId2"/>
              </a:rPr>
              <a:t>their website </a:t>
            </a:r>
            <a:r>
              <a:rPr lang="en-US" sz="1600"/>
              <a:t>has maps and other helpful information.</a:t>
            </a:r>
            <a:endParaRPr lang="en-US" sz="1600">
              <a:ea typeface="Calibri"/>
              <a:cs typeface="Calibri"/>
            </a:endParaRPr>
          </a:p>
          <a:p>
            <a:endParaRPr lang="en-US" sz="1600"/>
          </a:p>
          <a:p>
            <a:r>
              <a:rPr lang="en-US" sz="1600"/>
              <a:t>When you get off the plane, follow the signs for “Non-U.S. Citizens.” </a:t>
            </a:r>
            <a:endParaRPr lang="en-US" sz="1600">
              <a:ea typeface="Calibri"/>
              <a:cs typeface="Calibri"/>
            </a:endParaRPr>
          </a:p>
          <a:p>
            <a:endParaRPr lang="en-US" sz="1600"/>
          </a:p>
          <a:p>
            <a:r>
              <a:rPr lang="en-US" sz="1600"/>
              <a:t>You might have to wait in a line.</a:t>
            </a:r>
            <a:endParaRPr lang="en-US" sz="1600">
              <a:ea typeface="Calibri"/>
              <a:cs typeface="Calibri"/>
            </a:endParaRPr>
          </a:p>
          <a:p>
            <a:endParaRPr lang="en-US" sz="1600"/>
          </a:p>
          <a:p>
            <a:r>
              <a:rPr lang="en-US" sz="1600"/>
              <a:t>Once you get to the front of the line:</a:t>
            </a:r>
            <a:endParaRPr lang="en-US" sz="1600">
              <a:ea typeface="Calibri"/>
              <a:cs typeface="Calibri"/>
            </a:endParaRPr>
          </a:p>
          <a:p>
            <a:pPr marL="285750" indent="-285750">
              <a:buFontTx/>
              <a:buChar char="-"/>
            </a:pPr>
            <a:r>
              <a:rPr lang="en-US" sz="1600"/>
              <a:t>Present your immigration documents (passport and I-20/DS-2019) to the officer.</a:t>
            </a:r>
            <a:endParaRPr lang="en-US" sz="1600">
              <a:ea typeface="Calibri"/>
              <a:cs typeface="Calibri"/>
            </a:endParaRPr>
          </a:p>
          <a:p>
            <a:pPr marL="285750" indent="-285750">
              <a:buFontTx/>
              <a:buChar char="-"/>
            </a:pPr>
            <a:r>
              <a:rPr lang="en-US" sz="1600"/>
              <a:t>Say that you are seeking F-1 or J-1 status as an international student at the University of Denver.</a:t>
            </a:r>
            <a:endParaRPr lang="en-US" sz="1600">
              <a:ea typeface="Calibri"/>
              <a:cs typeface="Calibri"/>
            </a:endParaRPr>
          </a:p>
          <a:p>
            <a:pPr marL="285750" indent="-285750">
              <a:buFontTx/>
              <a:buChar char="-"/>
            </a:pPr>
            <a:r>
              <a:rPr lang="en-US" sz="1600"/>
              <a:t>Answer any questions the officer asks accurately and honestly.</a:t>
            </a:r>
            <a:endParaRPr lang="en-US" sz="1600">
              <a:ea typeface="Calibri"/>
              <a:cs typeface="Calibri"/>
            </a:endParaRPr>
          </a:p>
          <a:p>
            <a:pPr marL="285750" indent="-285750">
              <a:buFontTx/>
              <a:buChar char="-"/>
            </a:pPr>
            <a:r>
              <a:rPr lang="en-US" sz="1600"/>
              <a:t>Show any other documentation as requested (financial documentation, etc.)</a:t>
            </a:r>
            <a:endParaRPr lang="en-US" sz="1600">
              <a:ea typeface="Calibri"/>
              <a:cs typeface="Calibri"/>
            </a:endParaRPr>
          </a:p>
          <a:p>
            <a:pPr marL="742950" lvl="1" indent="-285750">
              <a:buFontTx/>
              <a:buChar char="-"/>
            </a:pPr>
            <a:r>
              <a:rPr lang="en-US" sz="1600">
                <a:hlinkClick r:id="rId3"/>
              </a:rPr>
              <a:t>This includes your cell phone, camera, computer, or other electronic device</a:t>
            </a:r>
            <a:endParaRPr lang="en-US" sz="1600">
              <a:ea typeface="Calibri"/>
              <a:cs typeface="Calibri"/>
              <a:hlinkClick r:id="rId3"/>
            </a:endParaRPr>
          </a:p>
          <a:p>
            <a:pPr marL="285750" indent="-285750">
              <a:buFontTx/>
              <a:buChar char="-"/>
            </a:pPr>
            <a:endParaRPr lang="en-US" sz="1600"/>
          </a:p>
        </p:txBody>
      </p:sp>
    </p:spTree>
    <p:extLst>
      <p:ext uri="{BB962C8B-B14F-4D97-AF65-F5344CB8AC3E}">
        <p14:creationId xmlns:p14="http://schemas.microsoft.com/office/powerpoint/2010/main" val="80402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E1A56-947E-1699-0E66-62B68F278351}"/>
            </a:ext>
          </a:extLst>
        </p:cNvPr>
        <p:cNvGrpSpPr/>
        <p:nvPr/>
      </p:nvGrpSpPr>
      <p:grpSpPr>
        <a:xfrm>
          <a:off x="0" y="0"/>
          <a:ext cx="0" cy="0"/>
          <a:chOff x="0" y="0"/>
          <a:chExt cx="0" cy="0"/>
        </a:xfrm>
      </p:grpSpPr>
      <p:sp>
        <p:nvSpPr>
          <p:cNvPr id="3" name="Google Shape;148;p26">
            <a:extLst>
              <a:ext uri="{FF2B5EF4-FFF2-40B4-BE49-F238E27FC236}">
                <a16:creationId xmlns:a16="http://schemas.microsoft.com/office/drawing/2014/main" id="{69AE633F-04D5-0345-9C44-C2BEBF5A2B43}"/>
              </a:ext>
            </a:extLst>
          </p:cNvPr>
          <p:cNvSpPr txBox="1">
            <a:spLocks/>
          </p:cNvSpPr>
          <p:nvPr/>
        </p:nvSpPr>
        <p:spPr>
          <a:xfrm>
            <a:off x="1250750" y="152401"/>
            <a:ext cx="9291984" cy="126609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pPr algn="ctr"/>
            <a:r>
              <a:rPr lang="en-US">
                <a:solidFill>
                  <a:srgbClr val="AA9767"/>
                </a:solidFill>
                <a:latin typeface="Neue Haas Grotesk Text Pro" panose="020F0502020204030204" pitchFamily="34" charset="0"/>
                <a:cs typeface="Neue Haas Grotesk Text Pro" panose="020F0502020204030204" pitchFamily="34" charset="0"/>
              </a:rPr>
              <a:t>What to do on arrival?</a:t>
            </a:r>
          </a:p>
          <a:p>
            <a:pPr algn="ctr"/>
            <a:r>
              <a:rPr lang="en-US" sz="3600">
                <a:solidFill>
                  <a:srgbClr val="AA9767"/>
                </a:solidFill>
                <a:latin typeface="Neue Haas Grotesk Text Pro" panose="020F0502020204030204" pitchFamily="34" charset="0"/>
                <a:cs typeface="Neue Haas Grotesk Text Pro" panose="020F0502020204030204" pitchFamily="34" charset="0"/>
              </a:rPr>
              <a:t>Step 1: Immigration cont’d</a:t>
            </a:r>
            <a:endParaRPr lang="en-US" sz="3600">
              <a:latin typeface="Neue Haas Grotesk Text Pro" panose="020F0502020204030204" pitchFamily="34" charset="0"/>
              <a:cs typeface="Neue Haas Grotesk Text Pro" panose="020F0502020204030204" pitchFamily="34" charset="0"/>
            </a:endParaRPr>
          </a:p>
        </p:txBody>
      </p:sp>
      <p:sp>
        <p:nvSpPr>
          <p:cNvPr id="4" name="TextBox 3">
            <a:extLst>
              <a:ext uri="{FF2B5EF4-FFF2-40B4-BE49-F238E27FC236}">
                <a16:creationId xmlns:a16="http://schemas.microsoft.com/office/drawing/2014/main" id="{20954DAD-DE94-3FC3-99DA-00785810CC89}"/>
              </a:ext>
            </a:extLst>
          </p:cNvPr>
          <p:cNvSpPr txBox="1"/>
          <p:nvPr/>
        </p:nvSpPr>
        <p:spPr>
          <a:xfrm>
            <a:off x="306300" y="1266093"/>
            <a:ext cx="11180885" cy="4278094"/>
          </a:xfrm>
          <a:prstGeom prst="rect">
            <a:avLst/>
          </a:prstGeom>
          <a:noFill/>
        </p:spPr>
        <p:txBody>
          <a:bodyPr wrap="square" lIns="91440" tIns="45720" rIns="91440" bIns="45720" anchor="t">
            <a:spAutoFit/>
          </a:bodyPr>
          <a:lstStyle/>
          <a:p>
            <a:endParaRPr lang="en-US" sz="1600"/>
          </a:p>
          <a:p>
            <a:r>
              <a:rPr lang="en-US" sz="1600"/>
              <a:t>Some students are asked to go to “secondary inspection”</a:t>
            </a:r>
            <a:endParaRPr lang="en-US" sz="1600">
              <a:ea typeface="Calibri"/>
              <a:cs typeface="Calibri"/>
            </a:endParaRPr>
          </a:p>
          <a:p>
            <a:pPr marL="285750" indent="-285750">
              <a:buFontTx/>
              <a:buChar char="-"/>
            </a:pPr>
            <a:r>
              <a:rPr lang="en-US" sz="1600"/>
              <a:t>If this happens, don’t panic. It does not mean there is a problem or you are in trouble.</a:t>
            </a:r>
            <a:endParaRPr lang="en-US" sz="1600">
              <a:ea typeface="Calibri"/>
              <a:cs typeface="Calibri"/>
            </a:endParaRPr>
          </a:p>
          <a:p>
            <a:pPr marL="285750" indent="-285750">
              <a:buFontTx/>
              <a:buChar char="-"/>
            </a:pPr>
            <a:r>
              <a:rPr lang="en-US" sz="1600"/>
              <a:t>You will have to go through secondary inspection if the officer can’t immediately determine you are eligible to enter in F-1 or J-1 status.</a:t>
            </a:r>
            <a:endParaRPr lang="en-US" sz="1600">
              <a:ea typeface="Calibri"/>
              <a:cs typeface="Calibri"/>
            </a:endParaRPr>
          </a:p>
          <a:p>
            <a:pPr marL="285750" indent="-285750">
              <a:buFontTx/>
              <a:buChar char="-"/>
            </a:pPr>
            <a:r>
              <a:rPr lang="en-US" sz="1600"/>
              <a:t>This is very common for F-1 or J-1 students (especially if SEVIS is slow that day).</a:t>
            </a:r>
            <a:endParaRPr lang="en-US" sz="1600">
              <a:ea typeface="Calibri"/>
              <a:cs typeface="Calibri"/>
            </a:endParaRPr>
          </a:p>
          <a:p>
            <a:endParaRPr lang="en-US" sz="1600"/>
          </a:p>
          <a:p>
            <a:r>
              <a:rPr lang="en-US" sz="1600"/>
              <a:t>Once the officer determines you are eligible to enter the U.S. in F-1 or J-1 status, you can move on to step 2!</a:t>
            </a:r>
            <a:endParaRPr lang="en-US" sz="1600">
              <a:ea typeface="Calibri"/>
              <a:cs typeface="Calibri"/>
            </a:endParaRPr>
          </a:p>
          <a:p>
            <a:endParaRPr lang="en-US" sz="1600"/>
          </a:p>
          <a:p>
            <a:r>
              <a:rPr lang="en-US" sz="1600"/>
              <a:t>TIP: If you have access to a smart phone at the airport, check your electronic I-94 record of admission before you leave the immigration area!</a:t>
            </a:r>
            <a:endParaRPr lang="en-US" sz="1600">
              <a:ea typeface="Calibri"/>
              <a:cs typeface="Calibri"/>
            </a:endParaRPr>
          </a:p>
          <a:p>
            <a:pPr marL="285750" indent="-285750">
              <a:buFontTx/>
              <a:buChar char="-"/>
            </a:pPr>
            <a:r>
              <a:rPr lang="en-US" sz="1600"/>
              <a:t>Find your record on the </a:t>
            </a:r>
            <a:r>
              <a:rPr lang="en-US" sz="1600">
                <a:hlinkClick r:id="rId2"/>
              </a:rPr>
              <a:t>CBP website </a:t>
            </a:r>
            <a:endParaRPr lang="en-US" sz="1600"/>
          </a:p>
          <a:p>
            <a:pPr marL="285750" indent="-285750">
              <a:buFontTx/>
              <a:buChar char="-"/>
            </a:pPr>
            <a:r>
              <a:rPr lang="en-US" sz="1600"/>
              <a:t>Check your record to ensure:</a:t>
            </a:r>
            <a:endParaRPr lang="en-US" sz="1600">
              <a:ea typeface="Calibri"/>
              <a:cs typeface="Calibri"/>
            </a:endParaRPr>
          </a:p>
          <a:p>
            <a:pPr marL="742950" lvl="1" indent="-285750">
              <a:buFontTx/>
              <a:buChar char="-"/>
            </a:pPr>
            <a:r>
              <a:rPr lang="en-US" sz="1600"/>
              <a:t>your Class of Admission is F-1 or J-1</a:t>
            </a:r>
            <a:endParaRPr lang="en-US" sz="1600">
              <a:ea typeface="Calibri"/>
              <a:cs typeface="Calibri"/>
            </a:endParaRPr>
          </a:p>
          <a:p>
            <a:pPr marL="742950" lvl="1" indent="-285750">
              <a:buFontTx/>
              <a:buChar char="-"/>
            </a:pPr>
            <a:r>
              <a:rPr lang="en-US" sz="1600"/>
              <a:t>you have been admitted for “Duration of Status” or “D/S”</a:t>
            </a:r>
            <a:endParaRPr lang="en-US" sz="1600">
              <a:ea typeface="Calibri"/>
              <a:cs typeface="Calibri"/>
            </a:endParaRPr>
          </a:p>
          <a:p>
            <a:pPr marL="285750" indent="-285750">
              <a:buFontTx/>
              <a:buChar char="-"/>
            </a:pPr>
            <a:r>
              <a:rPr lang="en-US" sz="1600"/>
              <a:t>If you can’t locate your I-94 record or if there is a problem (you are entered in B1/B2 status, for example) try to get it corrected before you leave the immigration area.</a:t>
            </a:r>
            <a:endParaRPr lang="en-US" sz="1600">
              <a:ea typeface="Calibri"/>
              <a:cs typeface="Calibri"/>
            </a:endParaRPr>
          </a:p>
        </p:txBody>
      </p:sp>
    </p:spTree>
    <p:extLst>
      <p:ext uri="{BB962C8B-B14F-4D97-AF65-F5344CB8AC3E}">
        <p14:creationId xmlns:p14="http://schemas.microsoft.com/office/powerpoint/2010/main" val="4132452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45C6F-8458-29AA-E787-78585DCECA09}"/>
            </a:ext>
          </a:extLst>
        </p:cNvPr>
        <p:cNvGrpSpPr/>
        <p:nvPr/>
      </p:nvGrpSpPr>
      <p:grpSpPr>
        <a:xfrm>
          <a:off x="0" y="0"/>
          <a:ext cx="0" cy="0"/>
          <a:chOff x="0" y="0"/>
          <a:chExt cx="0" cy="0"/>
        </a:xfrm>
      </p:grpSpPr>
      <p:sp>
        <p:nvSpPr>
          <p:cNvPr id="3" name="Google Shape;148;p26">
            <a:extLst>
              <a:ext uri="{FF2B5EF4-FFF2-40B4-BE49-F238E27FC236}">
                <a16:creationId xmlns:a16="http://schemas.microsoft.com/office/drawing/2014/main" id="{B29ED5F9-06F2-C840-41F1-CE982AF196DF}"/>
              </a:ext>
            </a:extLst>
          </p:cNvPr>
          <p:cNvSpPr txBox="1">
            <a:spLocks/>
          </p:cNvSpPr>
          <p:nvPr/>
        </p:nvSpPr>
        <p:spPr>
          <a:xfrm>
            <a:off x="1332813" y="175846"/>
            <a:ext cx="9291984" cy="1369015"/>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pPr algn="ctr"/>
            <a:r>
              <a:rPr lang="en-US">
                <a:solidFill>
                  <a:srgbClr val="AA9767"/>
                </a:solidFill>
                <a:latin typeface="Neue Haas Grotesk Text Pro" panose="020F0502020204030204" pitchFamily="34" charset="0"/>
                <a:cs typeface="Neue Haas Grotesk Text Pro" panose="020F0502020204030204" pitchFamily="34" charset="0"/>
              </a:rPr>
              <a:t>What to do on arrival </a:t>
            </a:r>
          </a:p>
          <a:p>
            <a:pPr algn="ctr"/>
            <a:r>
              <a:rPr lang="en-US" sz="3600">
                <a:solidFill>
                  <a:srgbClr val="AA9767"/>
                </a:solidFill>
                <a:latin typeface="Neue Haas Grotesk Text Pro" panose="020F0502020204030204" pitchFamily="34" charset="0"/>
                <a:cs typeface="Neue Haas Grotesk Text Pro" panose="020F0502020204030204" pitchFamily="34" charset="0"/>
              </a:rPr>
              <a:t>Step 2: Customs</a:t>
            </a:r>
          </a:p>
        </p:txBody>
      </p:sp>
      <p:sp>
        <p:nvSpPr>
          <p:cNvPr id="4" name="TextBox 3">
            <a:extLst>
              <a:ext uri="{FF2B5EF4-FFF2-40B4-BE49-F238E27FC236}">
                <a16:creationId xmlns:a16="http://schemas.microsoft.com/office/drawing/2014/main" id="{00CB77C5-8C95-A43C-DAF8-D45EAE596B38}"/>
              </a:ext>
            </a:extLst>
          </p:cNvPr>
          <p:cNvSpPr txBox="1"/>
          <p:nvPr/>
        </p:nvSpPr>
        <p:spPr>
          <a:xfrm>
            <a:off x="294577" y="1698967"/>
            <a:ext cx="11180885" cy="3416320"/>
          </a:xfrm>
          <a:prstGeom prst="rect">
            <a:avLst/>
          </a:prstGeom>
          <a:noFill/>
        </p:spPr>
        <p:txBody>
          <a:bodyPr wrap="square" lIns="91440" tIns="45720" rIns="91440" bIns="45720" anchor="t">
            <a:spAutoFit/>
          </a:bodyPr>
          <a:lstStyle/>
          <a:p>
            <a:r>
              <a:rPr lang="en-US"/>
              <a:t>After immigration, you will go to an area with the luggage carousel. Pick up your luggage and pass through Customs.</a:t>
            </a:r>
          </a:p>
          <a:p>
            <a:endParaRPr lang="en-US"/>
          </a:p>
          <a:p>
            <a:r>
              <a:rPr lang="en-US"/>
              <a:t>Do not bring any produce, food, or animal products with you to the U.S. Before you depart your home, review the </a:t>
            </a:r>
            <a:r>
              <a:rPr lang="en-US">
                <a:hlinkClick r:id="rId2"/>
              </a:rPr>
              <a:t>list of restricted items here</a:t>
            </a:r>
            <a:r>
              <a:rPr lang="en-US"/>
              <a:t>.</a:t>
            </a:r>
            <a:endParaRPr lang="en-US">
              <a:ea typeface="Calibri"/>
              <a:cs typeface="Calibri"/>
            </a:endParaRPr>
          </a:p>
          <a:p>
            <a:endParaRPr lang="en-US"/>
          </a:p>
          <a:p>
            <a:r>
              <a:rPr lang="en-US"/>
              <a:t>If you do bring a restricted item with you, you must declare it when going through customs. This is usually through a separate line so the officers can open and check your luggage. </a:t>
            </a:r>
            <a:endParaRPr lang="en-US">
              <a:ea typeface="Calibri"/>
              <a:cs typeface="Calibri"/>
            </a:endParaRPr>
          </a:p>
          <a:p>
            <a:endParaRPr lang="en-US"/>
          </a:p>
          <a:p>
            <a:r>
              <a:rPr lang="en-US"/>
              <a:t>If you bring over $10,000 (USD) in U.S. currency, foreign currency, traveler checks, money orders, etc., you must declare it to the Customs officials.</a:t>
            </a:r>
            <a:endParaRPr lang="en-US">
              <a:ea typeface="Calibri"/>
              <a:cs typeface="Calibri"/>
            </a:endParaRPr>
          </a:p>
          <a:p>
            <a:endParaRPr lang="en-US"/>
          </a:p>
          <a:p>
            <a:r>
              <a:rPr lang="en-US"/>
              <a:t>If you are unsure if you need to declare something, ask.</a:t>
            </a:r>
            <a:endParaRPr lang="en-US">
              <a:ea typeface="Calibri"/>
              <a:cs typeface="Calibri"/>
            </a:endParaRPr>
          </a:p>
        </p:txBody>
      </p:sp>
    </p:spTree>
    <p:extLst>
      <p:ext uri="{BB962C8B-B14F-4D97-AF65-F5344CB8AC3E}">
        <p14:creationId xmlns:p14="http://schemas.microsoft.com/office/powerpoint/2010/main" val="4183125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0E508-C0C0-24E9-9F96-D803C7A3CC19}"/>
            </a:ext>
          </a:extLst>
        </p:cNvPr>
        <p:cNvGrpSpPr/>
        <p:nvPr/>
      </p:nvGrpSpPr>
      <p:grpSpPr>
        <a:xfrm>
          <a:off x="0" y="0"/>
          <a:ext cx="0" cy="0"/>
          <a:chOff x="0" y="0"/>
          <a:chExt cx="0" cy="0"/>
        </a:xfrm>
      </p:grpSpPr>
      <p:sp>
        <p:nvSpPr>
          <p:cNvPr id="3" name="Google Shape;148;p26">
            <a:extLst>
              <a:ext uri="{FF2B5EF4-FFF2-40B4-BE49-F238E27FC236}">
                <a16:creationId xmlns:a16="http://schemas.microsoft.com/office/drawing/2014/main" id="{97E4648C-9F61-BC97-634E-6B97A9886C85}"/>
              </a:ext>
            </a:extLst>
          </p:cNvPr>
          <p:cNvSpPr txBox="1">
            <a:spLocks/>
          </p:cNvSpPr>
          <p:nvPr/>
        </p:nvSpPr>
        <p:spPr>
          <a:xfrm>
            <a:off x="1215581" y="199292"/>
            <a:ext cx="9291984" cy="1698967"/>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1" kern="1200">
                <a:solidFill>
                  <a:schemeClr val="tx1"/>
                </a:solidFill>
                <a:latin typeface="Neue Haas Grotesk Text Pro" panose="020B0504020202020204" pitchFamily="34" charset="77"/>
                <a:ea typeface="+mj-ea"/>
                <a:cs typeface="+mj-cs"/>
              </a:defRPr>
            </a:lvl1pPr>
          </a:lstStyle>
          <a:p>
            <a:pPr algn="ctr"/>
            <a:r>
              <a:rPr lang="en-US">
                <a:solidFill>
                  <a:srgbClr val="AA9767"/>
                </a:solidFill>
                <a:latin typeface="Neue Haas Grotesk Text Pro" panose="020F0502020204030204" pitchFamily="34" charset="0"/>
                <a:cs typeface="Neue Haas Grotesk Text Pro" panose="020F0502020204030204" pitchFamily="34" charset="0"/>
              </a:rPr>
              <a:t>What to do on arrival </a:t>
            </a:r>
          </a:p>
          <a:p>
            <a:pPr algn="ctr"/>
            <a:r>
              <a:rPr lang="en-US" sz="3600">
                <a:solidFill>
                  <a:srgbClr val="AA9767"/>
                </a:solidFill>
                <a:latin typeface="Neue Haas Grotesk Text Pro" panose="020F0502020204030204" pitchFamily="34" charset="0"/>
                <a:cs typeface="Neue Haas Grotesk Text Pro" panose="020F0502020204030204" pitchFamily="34" charset="0"/>
              </a:rPr>
              <a:t>Step 3: Travel to your lodging – you made it!</a:t>
            </a:r>
          </a:p>
        </p:txBody>
      </p:sp>
      <p:sp>
        <p:nvSpPr>
          <p:cNvPr id="4" name="TextBox 3">
            <a:extLst>
              <a:ext uri="{FF2B5EF4-FFF2-40B4-BE49-F238E27FC236}">
                <a16:creationId xmlns:a16="http://schemas.microsoft.com/office/drawing/2014/main" id="{B972E874-0157-5D62-4C3A-66C4E843DC20}"/>
              </a:ext>
            </a:extLst>
          </p:cNvPr>
          <p:cNvSpPr txBox="1"/>
          <p:nvPr/>
        </p:nvSpPr>
        <p:spPr>
          <a:xfrm>
            <a:off x="271131" y="2156167"/>
            <a:ext cx="11180885" cy="3139321"/>
          </a:xfrm>
          <a:prstGeom prst="rect">
            <a:avLst/>
          </a:prstGeom>
          <a:noFill/>
        </p:spPr>
        <p:txBody>
          <a:bodyPr wrap="square">
            <a:spAutoFit/>
          </a:bodyPr>
          <a:lstStyle/>
          <a:p>
            <a:r>
              <a:rPr lang="en-US"/>
              <a:t>Once you arrive in Denver, you will need to find transportation to your lodging. This can either be your permanent lodging – if you have already secured a place to stay – OR it can be temporary, such as a hotel. </a:t>
            </a:r>
          </a:p>
          <a:p>
            <a:endParaRPr lang="en-US"/>
          </a:p>
          <a:p>
            <a:r>
              <a:rPr lang="en-US"/>
              <a:t>When you arrive at the airport, you can get around Denver in several ways:</a:t>
            </a:r>
          </a:p>
          <a:p>
            <a:pPr marL="285750" lvl="0" indent="-285750">
              <a:buFont typeface="Arial" panose="020B0604020202020204" pitchFamily="34" charset="0"/>
              <a:buChar char="•"/>
            </a:pPr>
            <a:r>
              <a:rPr lang="en-US"/>
              <a:t>the </a:t>
            </a:r>
            <a:r>
              <a:rPr lang="en-US" u="sng">
                <a:hlinkClick r:id="rId2"/>
              </a:rPr>
              <a:t>“RTD” system</a:t>
            </a:r>
            <a:r>
              <a:rPr lang="en-US"/>
              <a:t> (the public transportation system) </a:t>
            </a:r>
          </a:p>
          <a:p>
            <a:pPr marL="285750" lvl="0" indent="-285750">
              <a:buFont typeface="Arial" panose="020B0604020202020204" pitchFamily="34" charset="0"/>
              <a:buChar char="•"/>
            </a:pPr>
            <a:r>
              <a:rPr lang="en-US" u="sng">
                <a:hlinkClick r:id="rId3"/>
              </a:rPr>
              <a:t>a shared van service</a:t>
            </a:r>
            <a:endParaRPr lang="en-US"/>
          </a:p>
          <a:p>
            <a:pPr marL="285750" lvl="0" indent="-285750">
              <a:buFont typeface="Arial" panose="020B0604020202020204" pitchFamily="34" charset="0"/>
              <a:buChar char="•"/>
            </a:pPr>
            <a:r>
              <a:rPr lang="en-US"/>
              <a:t>Private taxi/Uber/Lyft</a:t>
            </a:r>
          </a:p>
          <a:p>
            <a:endParaRPr lang="en-US"/>
          </a:p>
          <a:p>
            <a:r>
              <a:rPr lang="en-US"/>
              <a:t>Before you depart your home, be sure that you know where you will stay when you arrive in Denver! DU does not provide temporary housing. Although DU doesn’t offer temporary housing, we do have partnerships with local hotels for discounted rates. A list of these hotels is available on the </a:t>
            </a:r>
            <a:r>
              <a:rPr lang="en-US">
                <a:hlinkClick r:id="rId4"/>
              </a:rPr>
              <a:t>Community and Visitors </a:t>
            </a:r>
            <a:r>
              <a:rPr lang="en-US"/>
              <a:t>page of the DU website</a:t>
            </a:r>
          </a:p>
        </p:txBody>
      </p:sp>
    </p:spTree>
    <p:extLst>
      <p:ext uri="{BB962C8B-B14F-4D97-AF65-F5344CB8AC3E}">
        <p14:creationId xmlns:p14="http://schemas.microsoft.com/office/powerpoint/2010/main" val="4161639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8753E079CA97438584DA1CCE63C497" ma:contentTypeVersion="16" ma:contentTypeDescription="Create a new document." ma:contentTypeScope="" ma:versionID="9bd0cf6a5a1715eac2bc9f71c3a9f1ce">
  <xsd:schema xmlns:xsd="http://www.w3.org/2001/XMLSchema" xmlns:xs="http://www.w3.org/2001/XMLSchema" xmlns:p="http://schemas.microsoft.com/office/2006/metadata/properties" xmlns:ns2="9919a7b4-bfbd-4f5f-b2e6-43ddbd2a43dd" xmlns:ns3="7895c891-24c3-4220-af3b-8ecf85d95d38" targetNamespace="http://schemas.microsoft.com/office/2006/metadata/properties" ma:root="true" ma:fieldsID="1a1afaeb7f567c1e94c1c40385141770" ns2:_="" ns3:_="">
    <xsd:import namespace="9919a7b4-bfbd-4f5f-b2e6-43ddbd2a43dd"/>
    <xsd:import namespace="7895c891-24c3-4220-af3b-8ecf85d95d38"/>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ObjectDetectorVersions" minOccurs="0"/>
                <xsd:element ref="ns2:MediaServiceDateTaken"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19a7b4-bfbd-4f5f-b2e6-43ddbd2a43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5d4096-f54e-457a-8f2d-f1e5b7226769"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95c891-24c3-4220-af3b-8ecf85d95d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26061a-9123-4da5-8c13-c103ad6f9ae1}" ma:internalName="TaxCatchAll" ma:showField="CatchAllData" ma:web="7895c891-24c3-4220-af3b-8ecf85d95d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895c891-24c3-4220-af3b-8ecf85d95d38" xsi:nil="true"/>
    <lcf76f155ced4ddcb4097134ff3c332f xmlns="9919a7b4-bfbd-4f5f-b2e6-43ddbd2a43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9565B4-72BA-4139-AC66-CD62221ABE9A}">
  <ds:schemaRefs>
    <ds:schemaRef ds:uri="7895c891-24c3-4220-af3b-8ecf85d95d38"/>
    <ds:schemaRef ds:uri="9919a7b4-bfbd-4f5f-b2e6-43ddbd2a43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8C508D-44B1-4187-B6F5-50A8AC988330}">
  <ds:schemaRefs>
    <ds:schemaRef ds:uri="http://schemas.microsoft.com/sharepoint/v3/contenttype/forms"/>
  </ds:schemaRefs>
</ds:datastoreItem>
</file>

<file path=customXml/itemProps3.xml><?xml version="1.0" encoding="utf-8"?>
<ds:datastoreItem xmlns:ds="http://schemas.openxmlformats.org/officeDocument/2006/customXml" ds:itemID="{CE09DA15-C613-441D-8721-CBEAACEEA4E7}">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9919a7b4-bfbd-4f5f-b2e6-43ddbd2a43dd"/>
    <ds:schemaRef ds:uri="7895c891-24c3-4220-af3b-8ecf85d95d38"/>
    <ds:schemaRef ds:uri="http://purl.org/dc/terms/"/>
    <ds:schemaRef ds:uri="http://purl.org/dc/elements/1.1/"/>
  </ds:schemaRefs>
</ds:datastoreItem>
</file>

<file path=docMetadata/LabelInfo.xml><?xml version="1.0" encoding="utf-8"?>
<clbl:labelList xmlns:clbl="http://schemas.microsoft.com/office/2020/mipLabelMetadata">
  <clbl:label id="{6f3c7037-85c2-40e6-9dec-18b02d289288}" enabled="0" method="" siteId="{6f3c7037-85c2-40e6-9dec-18b02d289288}" removed="1"/>
</clbl:labelList>
</file>

<file path=docProps/app.xml><?xml version="1.0" encoding="utf-8"?>
<Properties xmlns="http://schemas.openxmlformats.org/officeDocument/2006/extended-properties" xmlns:vt="http://schemas.openxmlformats.org/officeDocument/2006/docPropsVTypes">
  <TotalTime>0</TotalTime>
  <Words>1351</Words>
  <Application>Microsoft Office PowerPoint</Application>
  <PresentationFormat>Widescreen</PresentationFormat>
  <Paragraphs>164</Paragraphs>
  <Slides>15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Neue Haas Grotesk Text Pro</vt:lpstr>
      <vt:lpstr>Neue Haas Unica W1G</vt:lpstr>
      <vt:lpstr>Tahoma</vt:lpstr>
      <vt:lpstr>Wingdings</vt:lpstr>
      <vt:lpstr>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Burns</dc:creator>
  <cp:lastModifiedBy>Theresa Johnson</cp:lastModifiedBy>
  <cp:revision>1</cp:revision>
  <dcterms:created xsi:type="dcterms:W3CDTF">2022-08-05T15:32:47Z</dcterms:created>
  <dcterms:modified xsi:type="dcterms:W3CDTF">2025-08-04T20:25:50Z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0x010100848753E079CA97438584DA1CCE63C497</vt:lpwstr>
  </property>
  <property fmtid="{D5CDD505-2E9C-101B-9397-08002B2CF9AE}" pid="3" name="MediaServiceImageTags">
    <vt:lpwstr/>
  </property>
</Properties>
</file>